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817" r:id="rId1"/>
  </p:sldMasterIdLst>
  <p:notesMasterIdLst>
    <p:notesMasterId r:id="rId25"/>
  </p:notesMasterIdLst>
  <p:handoutMasterIdLst>
    <p:handoutMasterId r:id="rId26"/>
  </p:handoutMasterIdLst>
  <p:sldIdLst>
    <p:sldId id="256" r:id="rId2"/>
    <p:sldId id="306" r:id="rId3"/>
    <p:sldId id="317" r:id="rId4"/>
    <p:sldId id="334" r:id="rId5"/>
    <p:sldId id="329" r:id="rId6"/>
    <p:sldId id="318" r:id="rId7"/>
    <p:sldId id="319" r:id="rId8"/>
    <p:sldId id="336" r:id="rId9"/>
    <p:sldId id="335" r:id="rId10"/>
    <p:sldId id="331" r:id="rId11"/>
    <p:sldId id="342" r:id="rId12"/>
    <p:sldId id="322" r:id="rId13"/>
    <p:sldId id="324" r:id="rId14"/>
    <p:sldId id="323" r:id="rId15"/>
    <p:sldId id="330" r:id="rId16"/>
    <p:sldId id="341" r:id="rId17"/>
    <p:sldId id="327" r:id="rId18"/>
    <p:sldId id="328" r:id="rId19"/>
    <p:sldId id="343" r:id="rId20"/>
    <p:sldId id="332" r:id="rId21"/>
    <p:sldId id="344" r:id="rId22"/>
    <p:sldId id="346" r:id="rId23"/>
    <p:sldId id="345" r:id="rId24"/>
  </p:sldIdLst>
  <p:sldSz cx="9144000" cy="6858000" type="screen4x3"/>
  <p:notesSz cx="7099300" cy="10234613"/>
  <p:embeddedFontLst>
    <p:embeddedFont>
      <p:font typeface="Bookman Old Style" panose="02050604050505020204" pitchFamily="18" charset="0"/>
      <p:regular r:id="rId27"/>
      <p:bold r:id="rId28"/>
      <p:italic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Gill Sans MT" panose="020B0502020104020203" pitchFamily="34" charset="0"/>
      <p:regular r:id="rId35"/>
      <p:bold r:id="rId36"/>
      <p:italic r:id="rId37"/>
      <p:boldItalic r:id="rId38"/>
    </p:embeddedFont>
    <p:embeddedFont>
      <p:font typeface="Helvetica" panose="020B0604020202020204" pitchFamily="34" charset="0"/>
      <p:regular r:id="rId39"/>
      <p:bold r:id="rId40"/>
      <p:italic r:id="rId41"/>
      <p:boldItalic r:id="rId42"/>
    </p:embeddedFont>
    <p:embeddedFont>
      <p:font typeface="LG Smart UI Bold" panose="020B0800000101010101" pitchFamily="50" charset="-127"/>
      <p:bold r:id="rId43"/>
    </p:embeddedFont>
    <p:embeddedFont>
      <p:font typeface="LG Smart UI Regular" panose="020B0500000101010101" pitchFamily="50" charset="-127"/>
      <p:regular r:id="rId44"/>
    </p:embeddedFont>
    <p:embeddedFont>
      <p:font typeface="Wingdings 3" panose="05040102010807070707" pitchFamily="18" charset="2"/>
      <p:regular r:id="rId45"/>
    </p:embeddedFont>
  </p:embeddedFontLst>
  <p:defaultTextStyle>
    <a:defPPr>
      <a:defRPr lang="ko-KR"/>
    </a:defPPr>
    <a:lvl1pPr algn="ctr" rtl="0" fontAlgn="base" latinLnBrk="1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Arial" charset="0"/>
        <a:ea typeface="굴림" charset="-127"/>
        <a:cs typeface="+mn-cs"/>
      </a:defRPr>
    </a:lvl1pPr>
    <a:lvl2pPr marL="457200" algn="ctr" rtl="0" fontAlgn="base" latinLnBrk="1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Arial" charset="0"/>
        <a:ea typeface="굴림" charset="-127"/>
        <a:cs typeface="+mn-cs"/>
      </a:defRPr>
    </a:lvl2pPr>
    <a:lvl3pPr marL="914400" algn="ctr" rtl="0" fontAlgn="base" latinLnBrk="1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Arial" charset="0"/>
        <a:ea typeface="굴림" charset="-127"/>
        <a:cs typeface="+mn-cs"/>
      </a:defRPr>
    </a:lvl3pPr>
    <a:lvl4pPr marL="1371600" algn="ctr" rtl="0" fontAlgn="base" latinLnBrk="1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Arial" charset="0"/>
        <a:ea typeface="굴림" charset="-127"/>
        <a:cs typeface="+mn-cs"/>
      </a:defRPr>
    </a:lvl4pPr>
    <a:lvl5pPr marL="1828800" algn="ctr" rtl="0" fontAlgn="base" latinLnBrk="1">
      <a:spcBef>
        <a:spcPct val="0"/>
      </a:spcBef>
      <a:spcAft>
        <a:spcPct val="0"/>
      </a:spcAft>
      <a:defRPr kumimoji="1" sz="1600" b="1" kern="1200">
        <a:solidFill>
          <a:schemeClr val="tx1"/>
        </a:solidFill>
        <a:latin typeface="Arial" charset="0"/>
        <a:ea typeface="굴림" charset="-127"/>
        <a:cs typeface="+mn-cs"/>
      </a:defRPr>
    </a:lvl5pPr>
    <a:lvl6pPr marL="2286000" algn="l" defTabSz="914400" rtl="0" eaLnBrk="1" latinLnBrk="1" hangingPunct="1">
      <a:defRPr kumimoji="1" sz="1600" b="1" kern="1200">
        <a:solidFill>
          <a:schemeClr val="tx1"/>
        </a:solidFill>
        <a:latin typeface="Arial" charset="0"/>
        <a:ea typeface="굴림" charset="-127"/>
        <a:cs typeface="+mn-cs"/>
      </a:defRPr>
    </a:lvl6pPr>
    <a:lvl7pPr marL="2743200" algn="l" defTabSz="914400" rtl="0" eaLnBrk="1" latinLnBrk="1" hangingPunct="1">
      <a:defRPr kumimoji="1" sz="1600" b="1" kern="1200">
        <a:solidFill>
          <a:schemeClr val="tx1"/>
        </a:solidFill>
        <a:latin typeface="Arial" charset="0"/>
        <a:ea typeface="굴림" charset="-127"/>
        <a:cs typeface="+mn-cs"/>
      </a:defRPr>
    </a:lvl7pPr>
    <a:lvl8pPr marL="3200400" algn="l" defTabSz="914400" rtl="0" eaLnBrk="1" latinLnBrk="1" hangingPunct="1">
      <a:defRPr kumimoji="1" sz="1600" b="1" kern="1200">
        <a:solidFill>
          <a:schemeClr val="tx1"/>
        </a:solidFill>
        <a:latin typeface="Arial" charset="0"/>
        <a:ea typeface="굴림" charset="-127"/>
        <a:cs typeface="+mn-cs"/>
      </a:defRPr>
    </a:lvl8pPr>
    <a:lvl9pPr marL="3657600" algn="l" defTabSz="914400" rtl="0" eaLnBrk="1" latinLnBrk="1" hangingPunct="1">
      <a:defRPr kumimoji="1" sz="1600" b="1" kern="1200">
        <a:solidFill>
          <a:schemeClr val="tx1"/>
        </a:solidFill>
        <a:latin typeface="Arial" charset="0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75">
          <p15:clr>
            <a:srgbClr val="A4A3A4"/>
          </p15:clr>
        </p15:guide>
        <p15:guide id="2" pos="24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49494"/>
    <a:srgbClr val="1155CC"/>
    <a:srgbClr val="C0FFFF"/>
    <a:srgbClr val="C0FFC0"/>
    <a:srgbClr val="FFE0C0"/>
    <a:srgbClr val="FFF4C0"/>
    <a:srgbClr val="FFC0C0"/>
    <a:srgbClr val="0033CC"/>
    <a:srgbClr val="66FFFF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11" autoAdjust="0"/>
    <p:restoredTop sz="95214" autoAdjust="0"/>
  </p:normalViewPr>
  <p:slideViewPr>
    <p:cSldViewPr snapToObjects="1" showGuides="1">
      <p:cViewPr>
        <p:scale>
          <a:sx n="100" d="100"/>
          <a:sy n="100" d="100"/>
        </p:scale>
        <p:origin x="1094" y="-648"/>
      </p:cViewPr>
      <p:guideLst>
        <p:guide orient="horz" pos="3475"/>
        <p:guide pos="2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50" tIns="47528" rIns="95050" bIns="47528" numCol="1" anchor="t" anchorCtr="0" compatLnSpc="1">
            <a:prstTxWarp prst="textNoShape">
              <a:avLst/>
            </a:prstTxWarp>
          </a:bodyPr>
          <a:lstStyle>
            <a:lvl1pPr algn="l">
              <a:defRPr sz="12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50" tIns="47528" rIns="95050" bIns="47528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50" tIns="47528" rIns="95050" bIns="47528" numCol="1" anchor="b" anchorCtr="0" compatLnSpc="1">
            <a:prstTxWarp prst="textNoShape">
              <a:avLst/>
            </a:prstTxWarp>
          </a:bodyPr>
          <a:lstStyle>
            <a:lvl1pPr algn="l">
              <a:defRPr sz="12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116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3438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50" tIns="47528" rIns="95050" bIns="47528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fld id="{DED90A8A-AF54-444A-833E-FBC1B4F0DD0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073905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03563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50" tIns="47528" rIns="95050" bIns="47528" numCol="1" anchor="t" anchorCtr="0" compatLnSpc="1">
            <a:prstTxWarp prst="textNoShape">
              <a:avLst/>
            </a:prstTxWarp>
          </a:bodyPr>
          <a:lstStyle>
            <a:lvl1pPr algn="l">
              <a:defRPr sz="12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76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59238" y="0"/>
            <a:ext cx="3024187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50" tIns="47528" rIns="95050" bIns="47528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32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17588" y="790575"/>
            <a:ext cx="5051425" cy="37893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77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55675" y="4897438"/>
            <a:ext cx="5172075" cy="4581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50" tIns="47528" rIns="95050" bIns="4752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1577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15500"/>
            <a:ext cx="3103563" cy="554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50" tIns="47528" rIns="95050" bIns="47528" numCol="1" anchor="b" anchorCtr="0" compatLnSpc="1">
            <a:prstTxWarp prst="textNoShape">
              <a:avLst/>
            </a:prstTxWarp>
          </a:bodyPr>
          <a:lstStyle>
            <a:lvl1pPr algn="l">
              <a:defRPr sz="12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577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59238" y="9715500"/>
            <a:ext cx="3024187" cy="554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050" tIns="47528" rIns="95050" bIns="47528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fld id="{67948854-0793-4CA4-9D0E-A44799F6A9A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197659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5B33EAA-0DC7-4C4B-8B2D-AF04A20DD4F5}" type="slidenum">
              <a:rPr lang="en-US" altLang="ko-KR" smtClean="0">
                <a:ea typeface="굴림" charset="-127"/>
              </a:rPr>
              <a:pPr/>
              <a:t>0</a:t>
            </a:fld>
            <a:endParaRPr lang="en-US" altLang="ko-KR">
              <a:ea typeface="굴림" charset="-127"/>
            </a:endParaRPr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ko-KR" altLang="ko-KR" dirty="0">
              <a:latin typeface="굴림" charset="-127"/>
              <a:ea typeface="굴림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76389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/>
              <a:t>-</a:t>
            </a: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7948854-0793-4CA4-9D0E-A44799F6A9AA}" type="slidenum">
              <a:rPr lang="en-US" altLang="ko-KR" smtClean="0"/>
              <a:pPr>
                <a:defRPr/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571113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7948854-0793-4CA4-9D0E-A44799F6A9AA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57111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7948854-0793-4CA4-9D0E-A44799F6A9AA}" type="slidenum">
              <a:rPr lang="en-US" altLang="ko-KR" smtClean="0"/>
              <a:pPr>
                <a:defRPr/>
              </a:pPr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46911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7948854-0793-4CA4-9D0E-A44799F6A9AA}" type="slidenum">
              <a:rPr lang="en-US" altLang="ko-KR" smtClean="0"/>
              <a:pPr>
                <a:defRPr/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571113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Google Shape;1220;gc77db9b7bc_0_798:notes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spcFirstLastPara="1" wrap="square" lIns="99032" tIns="99032" rIns="99032" bIns="99032" anchor="t" anchorCtr="0">
            <a:noAutofit/>
          </a:bodyPr>
          <a:lstStyle/>
          <a:p>
            <a:pPr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endParaRPr sz="1600" dirty="0"/>
          </a:p>
        </p:txBody>
      </p:sp>
      <p:sp>
        <p:nvSpPr>
          <p:cNvPr id="1221" name="Google Shape;1221;gc77db9b7bc_0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7948854-0793-4CA4-9D0E-A44799F6A9AA}" type="slidenum">
              <a:rPr lang="en-US" altLang="ko-KR" smtClean="0"/>
              <a:pPr>
                <a:defRPr/>
              </a:pPr>
              <a:t>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51101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/>
          <p:nvPr/>
        </p:nvSpPr>
        <p:spPr>
          <a:xfrm>
            <a:off x="904875" y="3648075"/>
            <a:ext cx="73152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5" name="Rectangle 1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6" name="Rectangle 14"/>
          <p:cNvSpPr/>
          <p:nvPr/>
        </p:nvSpPr>
        <p:spPr>
          <a:xfrm>
            <a:off x="904875" y="3648075"/>
            <a:ext cx="2286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7" name="Rectangle 15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altLang="ko-KR"/>
              <a:t>Click to edit Master subtitle style</a:t>
            </a:r>
            <a:endParaRPr lang="en-US"/>
          </a:p>
        </p:txBody>
      </p:sp>
      <p:sp>
        <p:nvSpPr>
          <p:cNvPr id="10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2286000" cy="366712"/>
          </a:xfrm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fld id="{2174256D-4D74-428C-866A-A3B6A045712B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11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2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025" y="6354763"/>
            <a:ext cx="12192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514B3C-052F-49CE-8994-DC1C2DE1460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11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kumimoji="0" lang="en-US">
              <a:ea typeface="굴림" pitchFamily="50" charset="-127"/>
            </a:endParaRPr>
          </a:p>
        </p:txBody>
      </p:sp>
      <p:sp>
        <p:nvSpPr>
          <p:cNvPr id="5" name="Isosceles Triangle 12"/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6" name="Straight Connector 14"/>
          <p:cNvSpPr>
            <a:spLocks noChangeShapeType="1"/>
          </p:cNvSpPr>
          <p:nvPr/>
        </p:nvSpPr>
        <p:spPr bwMode="auto">
          <a:xfrm rot="5400000">
            <a:off x="3630612" y="3201988"/>
            <a:ext cx="5851525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kumimoji="0" lang="en-US">
              <a:ea typeface="굴림" pitchFamily="50" charset="-127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A6BA16-6E31-41FB-96EA-E7A16E0AA6D5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EB186B-D447-420E-ACD6-109E0D4DBB9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08;p25"/>
          <p:cNvSpPr/>
          <p:nvPr userDrawn="1"/>
        </p:nvSpPr>
        <p:spPr>
          <a:xfrm>
            <a:off x="529464" y="6413221"/>
            <a:ext cx="104156" cy="172688"/>
          </a:xfrm>
          <a:custGeom>
            <a:avLst/>
            <a:gdLst/>
            <a:ahLst/>
            <a:cxnLst/>
            <a:rect l="l" t="t" r="r" b="b"/>
            <a:pathLst>
              <a:path w="121786" h="190397" extrusionOk="0">
                <a:moveTo>
                  <a:pt x="0" y="0"/>
                </a:moveTo>
                <a:lnTo>
                  <a:pt x="121786" y="95960"/>
                </a:lnTo>
                <a:lnTo>
                  <a:pt x="0" y="190397"/>
                </a:lnTo>
                <a:lnTo>
                  <a:pt x="0" y="0"/>
                </a:lnTo>
              </a:path>
            </a:pathLst>
          </a:custGeom>
          <a:solidFill>
            <a:srgbClr val="9FB8CD"/>
          </a:solidFill>
          <a:ln w="12700" cap="flat" cmpd="sng">
            <a:solidFill>
              <a:srgbClr val="000000">
                <a:alpha val="0"/>
              </a:srgb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143" tIns="40061" rIns="80143" bIns="40061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7680F838-1FD5-4F11-9F5E-C857FB8AC5B2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41201" y="6361339"/>
            <a:ext cx="586519" cy="27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0156" tIns="40078" rIns="80156" bIns="40078" numCol="1" anchor="t" anchorCtr="0" compatLnSpc="1">
            <a:prstTxWarp prst="textNoShape">
              <a:avLst/>
            </a:prstTxWarp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굴림" pitchFamily="34" charset="-127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 latinLnBrk="1">
              <a:spcBef>
                <a:spcPct val="0"/>
              </a:spcBef>
              <a:spcAft>
                <a:spcPct val="0"/>
              </a:spcAft>
              <a:defRPr/>
            </a:pPr>
            <a:fld id="{16AB9DA1-5E09-4332-9418-3497327A7F31}" type="slidenum">
              <a:rPr kumimoji="1" lang="en-US" altLang="ko-KR" smtClean="0">
                <a:latin typeface="LG Smart UI Regular" panose="020B0500000101010101" pitchFamily="50" charset="-127"/>
                <a:ea typeface="LG Smart UI Regular" panose="020B0500000101010101" pitchFamily="50" charset="-127"/>
                <a:sym typeface="Symbol" pitchFamily="18" charset="2"/>
              </a:rPr>
              <a:pPr fontAlgn="base" latinLnBrk="1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ko-KR" dirty="0">
              <a:latin typeface="LG Smart UI Regular" panose="020B0500000101010101" pitchFamily="50" charset="-127"/>
              <a:ea typeface="LG Smart UI Regular" panose="020B0500000101010101" pitchFamily="50" charset="-127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67203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 txBox="1">
            <a:spLocks noGrp="1"/>
          </p:cNvSpPr>
          <p:nvPr userDrawn="1"/>
        </p:nvSpPr>
        <p:spPr bwMode="auto">
          <a:xfrm>
            <a:off x="590550" y="6373813"/>
            <a:ext cx="19812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l">
              <a:defRPr/>
            </a:pPr>
            <a:fld id="{AC3D0488-20A4-44B7-AA58-08AE303C6BD5}" type="slidenum">
              <a:rPr lang="en-US" altLang="ko-KR" sz="1200">
                <a:ea typeface="굴림" pitchFamily="50" charset="-127"/>
              </a:rPr>
              <a:pPr algn="l">
                <a:defRPr/>
              </a:pPr>
              <a:t>‹#›</a:t>
            </a:fld>
            <a:endParaRPr lang="en-US" altLang="ko-KR" sz="1200">
              <a:ea typeface="굴림" pitchFamily="50" charset="-127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latinLnBrk="0">
              <a:defRPr/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 eaLnBrk="1" latinLnBrk="0">
              <a:defRPr/>
            </a:lvl1pPr>
            <a:lvl2pPr eaLnBrk="1" latinLnBrk="0">
              <a:defRPr/>
            </a:lvl2pPr>
            <a:lvl3pPr eaLnBrk="1" latinLnBrk="0">
              <a:defRPr/>
            </a:lvl3pPr>
            <a:lvl4pPr eaLnBrk="1" latinLnBrk="0">
              <a:defRPr/>
            </a:lvl4pPr>
            <a:lvl5pPr eaLnBrk="1" latinLnBrk="0"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dirty="0"/>
            </a:lvl1pPr>
          </a:lstStyle>
          <a:p>
            <a:pPr>
              <a:defRPr/>
            </a:pPr>
            <a:endParaRPr lang="ko-KR" altLang="en-US" dirty="0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6660232" y="6335486"/>
            <a:ext cx="2127784" cy="500137"/>
            <a:chOff x="6660232" y="6335486"/>
            <a:chExt cx="2127784" cy="500137"/>
          </a:xfrm>
        </p:grpSpPr>
        <p:pic>
          <p:nvPicPr>
            <p:cNvPr id="9" name="Picture 3" descr="D:\eseLabWeb\eselab-vision.JPG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 flipH="1">
              <a:off x="6660232" y="6434675"/>
              <a:ext cx="543608" cy="378701"/>
            </a:xfrm>
            <a:prstGeom prst="rect">
              <a:avLst/>
            </a:prstGeom>
            <a:noFill/>
          </p:spPr>
        </p:pic>
        <p:sp>
          <p:nvSpPr>
            <p:cNvPr id="10" name="TextBox 9"/>
            <p:cNvSpPr txBox="1"/>
            <p:nvPr userDrawn="1"/>
          </p:nvSpPr>
          <p:spPr>
            <a:xfrm>
              <a:off x="7232210" y="6335486"/>
              <a:ext cx="1555806" cy="5001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ko-KR" sz="1600" b="0" dirty="0">
                  <a:effectLst/>
                  <a:latin typeface="Palatino" pitchFamily="18" charset="0"/>
                </a:rPr>
                <a:t>ESE</a:t>
              </a:r>
              <a:r>
                <a:rPr lang="en-US" altLang="ko-KR" sz="1600" b="0" baseline="0" dirty="0">
                  <a:effectLst/>
                  <a:latin typeface="Palatino" pitchFamily="18" charset="0"/>
                </a:rPr>
                <a:t> Lab</a:t>
              </a:r>
            </a:p>
            <a:p>
              <a:pPr algn="l"/>
              <a:r>
                <a:rPr lang="en-US" altLang="ko-KR" sz="1050" b="0" baseline="0" dirty="0">
                  <a:effectLst/>
                  <a:latin typeface="Helvetica" pitchFamily="34" charset="0"/>
                </a:rPr>
                <a:t>http://eselab.hufs.ac.kr </a:t>
              </a:r>
              <a:endParaRPr lang="ko-KR" altLang="en-US" sz="1050" b="0" dirty="0">
                <a:effectLst/>
                <a:latin typeface="Helvetica" pitchFamily="34" charset="0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/>
          <p:nvPr/>
        </p:nvSpPr>
        <p:spPr>
          <a:xfrm>
            <a:off x="914400" y="2819400"/>
            <a:ext cx="7315200" cy="1279525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5" name="Rectangle 12"/>
          <p:cNvSpPr/>
          <p:nvPr/>
        </p:nvSpPr>
        <p:spPr>
          <a:xfrm>
            <a:off x="914400" y="2819400"/>
            <a:ext cx="228600" cy="1279525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/>
          <a:lstStyle>
            <a:lvl1pPr algn="r">
              <a:buNone/>
              <a:defRPr sz="3200" b="0" cap="none" baseline="0"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4763"/>
            <a:ext cx="2286000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3CAC46-C870-4B07-9D2C-45306CF70350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775" y="6354763"/>
            <a:ext cx="3475038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975" y="6354763"/>
            <a:ext cx="1520825" cy="3667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2DD631-7AF7-431B-9CB3-CC68CAFED83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A0FBFF-86EB-4AE6-AA9F-12AC97E6E181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3CA812-91EB-427F-8F5F-429386277284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anchor="b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7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4E4400-A3FF-493C-A094-164489D6F166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869950-C601-425A-A44C-054D04B85BF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11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kumimoji="0" lang="en-US">
              <a:ea typeface="굴림" pitchFamily="50" charset="-127"/>
            </a:endParaRPr>
          </a:p>
        </p:txBody>
      </p:sp>
      <p:sp>
        <p:nvSpPr>
          <p:cNvPr id="3" name="Isosceles Triangle 12"/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4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FDC696-CF0A-4A94-B427-C93E6C182552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96BCCD-DE13-4BAE-80F2-F75F13EE995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11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kumimoji="0" lang="en-US">
              <a:ea typeface="굴림" pitchFamily="50" charset="-127"/>
            </a:endParaRPr>
          </a:p>
        </p:txBody>
      </p:sp>
      <p:sp>
        <p:nvSpPr>
          <p:cNvPr id="6" name="Straight Connector 12"/>
          <p:cNvSpPr>
            <a:spLocks noChangeShapeType="1"/>
          </p:cNvSpPr>
          <p:nvPr/>
        </p:nvSpPr>
        <p:spPr bwMode="auto">
          <a:xfrm rot="5400000">
            <a:off x="3160712" y="3324226"/>
            <a:ext cx="6035675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kumimoji="0" lang="en-US" dirty="0">
              <a:ea typeface="굴림" pitchFamily="50" charset="-127"/>
            </a:endParaRPr>
          </a:p>
        </p:txBody>
      </p:sp>
      <p:sp>
        <p:nvSpPr>
          <p:cNvPr id="7" name="Isosceles Triangle 14"/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7F3140-1162-4CBB-B4B4-913F245D7FE1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2E7BCE-A0F0-4B43-85CF-C88F6001DB5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11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kumimoji="0" lang="en-US">
              <a:ea typeface="굴림" pitchFamily="50" charset="-127"/>
            </a:endParaRPr>
          </a:p>
        </p:txBody>
      </p:sp>
      <p:sp>
        <p:nvSpPr>
          <p:cNvPr id="6" name="Isosceles Triangle 12"/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7" name="Rectangle 14"/>
          <p:cNvSpPr/>
          <p:nvPr/>
        </p:nvSpPr>
        <p:spPr>
          <a:xfrm>
            <a:off x="457200" y="500063"/>
            <a:ext cx="182563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pPr lvl="0"/>
            <a:r>
              <a:rPr lang="en-US" altLang="ko-KR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563D19-3F9D-49A4-A5B6-FDD6FA5B0AFB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47F9D1-BC44-4656-9BCB-C8DDDD4555F2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/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B5774B-33C0-46F0-898B-80403AD8E415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80B9C5-843E-4093-A3D3-AE43D97BE533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457200" y="152400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title style</a:t>
            </a:r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457200" y="1219200"/>
            <a:ext cx="8229600" cy="4910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175" cy="3651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fld id="{B4E03D15-459F-458B-AF66-A952852A3E9F}" type="datetimeFigureOut">
              <a:rPr lang="ko-KR" altLang="en-US"/>
              <a:pPr>
                <a:defRPr/>
              </a:pPr>
              <a:t>2021-03-24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775" y="6356350"/>
            <a:ext cx="3505200" cy="3651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kumimoji="0" lang="en-US">
              <a:ea typeface="굴림" pitchFamily="50" charset="-127"/>
            </a:endParaRPr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kumimoji="0" lang="en-US">
              <a:ea typeface="굴림" pitchFamily="50" charset="-127"/>
            </a:endParaRPr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500" cy="120650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atinLnBrk="0">
              <a:defRPr/>
            </a:pPr>
            <a:endParaRPr kumimoji="0"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2775" y="6356350"/>
            <a:ext cx="1981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  <a:ea typeface="굴림" pitchFamily="50" charset="-127"/>
              </a:defRPr>
            </a:lvl1pPr>
          </a:lstStyle>
          <a:p>
            <a:pPr>
              <a:defRPr/>
            </a:pPr>
            <a:fld id="{4AEDA520-00C9-4171-B3C4-1F5D0F676D9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98" r:id="rId1"/>
    <p:sldLayoutId id="2147484599" r:id="rId2"/>
    <p:sldLayoutId id="2147484600" r:id="rId3"/>
    <p:sldLayoutId id="2147484601" r:id="rId4"/>
    <p:sldLayoutId id="2147484602" r:id="rId5"/>
    <p:sldLayoutId id="2147484603" r:id="rId6"/>
    <p:sldLayoutId id="2147484604" r:id="rId7"/>
    <p:sldLayoutId id="2147484605" r:id="rId8"/>
    <p:sldLayoutId id="2147484606" r:id="rId9"/>
    <p:sldLayoutId id="2147484607" r:id="rId10"/>
    <p:sldLayoutId id="2147484608" r:id="rId11"/>
  </p:sldLayoutIdLst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돋움" pitchFamily="50" charset="-127"/>
        </a:defRPr>
      </a:lvl2pPr>
      <a:lvl3pPr algn="l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돋움" pitchFamily="50" charset="-127"/>
        </a:defRPr>
      </a:lvl3pPr>
      <a:lvl4pPr algn="l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돋움" pitchFamily="50" charset="-127"/>
        </a:defRPr>
      </a:lvl4pPr>
      <a:lvl5pPr algn="l" rtl="0" eaLnBrk="0" fontAlgn="base" latinLnBrk="1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돋움" pitchFamily="50" charset="-127"/>
        </a:defRPr>
      </a:lvl5pPr>
      <a:lvl6pPr marL="4572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돋움" pitchFamily="50" charset="-127"/>
        </a:defRPr>
      </a:lvl6pPr>
      <a:lvl7pPr marL="9144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돋움" pitchFamily="50" charset="-127"/>
        </a:defRPr>
      </a:lvl7pPr>
      <a:lvl8pPr marL="13716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돋움" pitchFamily="50" charset="-127"/>
        </a:defRPr>
      </a:lvl8pPr>
      <a:lvl9pPr marL="1828800" algn="l" rtl="0" fontAlgn="base" latinLnBrk="1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Bookman Old Style" pitchFamily="18" charset="0"/>
          <a:ea typeface="돋움" pitchFamily="50" charset="-127"/>
        </a:defRPr>
      </a:lvl9pPr>
    </p:titleStyle>
    <p:bodyStyle>
      <a:lvl1pPr marL="273050" indent="-273050" algn="l" rtl="0" eaLnBrk="0" fontAlgn="base" latinLnBrk="1" hangingPunct="0">
        <a:spcBef>
          <a:spcPts val="600"/>
        </a:spcBef>
        <a:spcAft>
          <a:spcPct val="0"/>
        </a:spcAft>
        <a:buClr>
          <a:schemeClr val="accent1"/>
        </a:buClr>
        <a:buSzPct val="76000"/>
        <a:buFont typeface="Wingdings 3" pitchFamily="18" charset="2"/>
        <a:buChar char=""/>
        <a:defRPr sz="2600" kern="1200">
          <a:solidFill>
            <a:schemeClr val="tx1"/>
          </a:solidFill>
          <a:latin typeface="+mn-lt"/>
          <a:ea typeface="+mn-ea"/>
          <a:cs typeface="맑은 고딕"/>
        </a:defRPr>
      </a:lvl1pPr>
      <a:lvl2pPr marL="547688" indent="-273050" algn="l" rtl="0" eaLnBrk="0" fontAlgn="base" latinLnBrk="1" hangingPunct="0">
        <a:spcBef>
          <a:spcPts val="500"/>
        </a:spcBef>
        <a:spcAft>
          <a:spcPct val="0"/>
        </a:spcAft>
        <a:buClr>
          <a:schemeClr val="accent2"/>
        </a:buClr>
        <a:buSzPct val="76000"/>
        <a:buFont typeface="Wingdings 3" pitchFamily="18" charset="2"/>
        <a:buChar char=""/>
        <a:defRPr sz="2300" kern="1200">
          <a:solidFill>
            <a:schemeClr val="tx2"/>
          </a:solidFill>
          <a:latin typeface="+mn-lt"/>
          <a:ea typeface="+mn-ea"/>
          <a:cs typeface="맑은 고딕"/>
        </a:defRPr>
      </a:lvl2pPr>
      <a:lvl3pPr marL="822325" indent="-228600" algn="l" rtl="0" eaLnBrk="0" fontAlgn="base" latinLnBrk="1" hangingPunct="0">
        <a:spcBef>
          <a:spcPts val="500"/>
        </a:spcBef>
        <a:spcAft>
          <a:spcPct val="0"/>
        </a:spcAft>
        <a:buClr>
          <a:srgbClr val="BCBCBC"/>
        </a:buClr>
        <a:buSzPct val="76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맑은 고딕"/>
        </a:defRPr>
      </a:lvl3pPr>
      <a:lvl4pPr marL="1096963" indent="-228600" algn="l" rtl="0" eaLnBrk="0" fontAlgn="base" latinLnBrk="1" hangingPunct="0">
        <a:spcBef>
          <a:spcPts val="400"/>
        </a:spcBef>
        <a:spcAft>
          <a:spcPct val="0"/>
        </a:spcAft>
        <a:buClr>
          <a:srgbClr val="8BA2B4"/>
        </a:buClr>
        <a:buSzPct val="70000"/>
        <a:buFont typeface="Wingdings" pitchFamily="2" charset="2"/>
        <a:buChar char=""/>
        <a:defRPr sz="2000" kern="1200">
          <a:solidFill>
            <a:schemeClr val="tx1"/>
          </a:solidFill>
          <a:latin typeface="+mn-lt"/>
          <a:ea typeface="+mn-ea"/>
          <a:cs typeface="맑은 고딕"/>
        </a:defRPr>
      </a:lvl4pPr>
      <a:lvl5pPr marL="1371600" indent="-228600" algn="l" rtl="0" eaLnBrk="0" fontAlgn="base" latinLnBrk="1" hangingPunct="0">
        <a:spcBef>
          <a:spcPts val="300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600" kern="1200">
          <a:solidFill>
            <a:schemeClr val="tx1"/>
          </a:solidFill>
          <a:latin typeface="+mn-lt"/>
          <a:ea typeface="+mn-ea"/>
          <a:cs typeface="맑은 고딕"/>
        </a:defRPr>
      </a:lvl5pPr>
      <a:lvl6pPr marL="1645920" indent="-182880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isa.or.kr/uploadfile/201805/201805290958171071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utoelectronics.co.kr/article/articleView.asp?idx=3796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00113" y="1700213"/>
            <a:ext cx="7200900" cy="1512887"/>
          </a:xfrm>
        </p:spPr>
        <p:txBody>
          <a:bodyPr/>
          <a:lstStyle/>
          <a:p>
            <a:pPr lvl="0"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202" dirty="0" err="1">
                <a:latin typeface="LG Smart UI Bold" panose="020B0800000101010101" pitchFamily="50" charset="-127"/>
                <a:ea typeface="LG Smart UI Bold" panose="020B08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3202" dirty="0">
                <a:latin typeface="LG Smart UI Bold" panose="020B0800000101010101" pitchFamily="50" charset="-127"/>
                <a:ea typeface="LG Smart UI Bold" panose="020B08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3202" dirty="0">
                <a:latin typeface="LG Smart UI Bold" panose="020B0800000101010101" pitchFamily="50" charset="-127"/>
                <a:ea typeface="LG Smart UI Bold" panose="020B08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3202" dirty="0">
                <a:latin typeface="LG Smart UI Bold" panose="020B0800000101010101" pitchFamily="50" charset="-127"/>
                <a:ea typeface="LG Smart UI Bold" panose="020B08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3202" dirty="0">
                <a:latin typeface="LG Smart UI Bold" panose="020B0800000101010101" pitchFamily="50" charset="-127"/>
                <a:ea typeface="LG Smart UI Bold" panose="020B08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3202" dirty="0">
                <a:latin typeface="LG Smart UI Bold" panose="020B0800000101010101" pitchFamily="50" charset="-127"/>
                <a:ea typeface="LG Smart UI Bold" panose="020B0800000101010101" pitchFamily="50" charset="-127"/>
                <a:cs typeface="Bookman Old Style"/>
                <a:sym typeface="Bookman Old Style"/>
              </a:rPr>
              <a:t>통신시스템 구현 및 </a:t>
            </a:r>
            <a:br>
              <a:rPr lang="ko-KR" altLang="en-US" sz="3202" dirty="0">
                <a:latin typeface="LG Smart UI Bold" panose="020B0800000101010101" pitchFamily="50" charset="-127"/>
                <a:ea typeface="LG Smart UI Bold" panose="020B0800000101010101" pitchFamily="50" charset="-127"/>
                <a:cs typeface="Bookman Old Style"/>
                <a:sym typeface="Bookman Old Style"/>
              </a:rPr>
            </a:br>
            <a:r>
              <a:rPr lang="ko-KR" altLang="en-US" sz="3202" dirty="0">
                <a:latin typeface="LG Smart UI Bold" panose="020B0800000101010101" pitchFamily="50" charset="-127"/>
                <a:ea typeface="LG Smart UI Bold" panose="020B0800000101010101" pitchFamily="50" charset="-127"/>
                <a:cs typeface="Bookman Old Style"/>
                <a:sym typeface="Bookman Old Style"/>
              </a:rPr>
              <a:t>최적경로 탐색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4423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11275" y="3929063"/>
            <a:ext cx="6832600" cy="785812"/>
          </a:xfrm>
        </p:spPr>
        <p:txBody>
          <a:bodyPr>
            <a:noAutofit/>
          </a:bodyPr>
          <a:lstStyle/>
          <a:p>
            <a:pPr lvl="0">
              <a:lnSpc>
                <a:spcPct val="108423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398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201802719 </a:t>
            </a:r>
            <a:r>
              <a:rPr lang="ko-KR" altLang="en-US" sz="2398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이유진</a:t>
            </a:r>
            <a:r>
              <a:rPr lang="en-US" altLang="ko-KR" sz="2398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, 201802919 </a:t>
            </a:r>
            <a:r>
              <a:rPr lang="ko-KR" altLang="en-US" sz="2398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이채영</a:t>
            </a:r>
            <a:endParaRPr lang="en-US" altLang="ko-KR" sz="2398" dirty="0">
              <a:solidFill>
                <a:srgbClr val="464653"/>
              </a:solidFill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 lvl="0">
              <a:lnSpc>
                <a:spcPct val="108423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[RSU(Edge), Cloud, </a:t>
            </a:r>
            <a:r>
              <a:rPr lang="ko-KR" altLang="en-US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알고리즘</a:t>
            </a:r>
            <a:r>
              <a:rPr lang="en-US" altLang="ko-KR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, </a:t>
            </a:r>
            <a:r>
              <a:rPr lang="ko-KR" altLang="en-US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통신</a:t>
            </a:r>
            <a:r>
              <a:rPr lang="en-US" altLang="ko-KR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]       [Deep learning, OBU, </a:t>
            </a:r>
            <a:r>
              <a:rPr lang="ko-KR" altLang="en-US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알고리즘</a:t>
            </a:r>
            <a:r>
              <a:rPr lang="en-US" altLang="ko-KR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, </a:t>
            </a:r>
            <a:r>
              <a:rPr lang="ko-KR" altLang="en-US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통신</a:t>
            </a:r>
            <a:r>
              <a:rPr lang="en-US" altLang="ko-KR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]</a:t>
            </a:r>
            <a:r>
              <a:rPr lang="en-US" altLang="ko-KR" sz="1200" dirty="0">
                <a:solidFill>
                  <a:schemeClr val="bg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--</a:t>
            </a:r>
            <a:r>
              <a:rPr lang="en-US" altLang="ko-KR" sz="120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sym typeface="Bookman Old Style"/>
              </a:rPr>
              <a:t> </a:t>
            </a:r>
            <a:endParaRPr lang="ko-KR" altLang="en-US" sz="12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311275" y="5059363"/>
            <a:ext cx="6832600" cy="785812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lvl="0" algn="r">
              <a:lnSpc>
                <a:spcPct val="10989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002" b="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Information</a:t>
            </a:r>
            <a:r>
              <a:rPr lang="en-US" altLang="ko-KR" sz="2002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Times New Roman"/>
                <a:sym typeface="Times New Roman"/>
              </a:rPr>
              <a:t> </a:t>
            </a:r>
            <a:r>
              <a:rPr lang="en-US" altLang="ko-KR" sz="2002" b="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and</a:t>
            </a:r>
            <a:r>
              <a:rPr lang="en-US" altLang="ko-KR" sz="2002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Times New Roman"/>
                <a:sym typeface="Times New Roman"/>
              </a:rPr>
              <a:t> </a:t>
            </a:r>
            <a:r>
              <a:rPr lang="en-US" altLang="ko-KR" sz="2002" b="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Communications</a:t>
            </a:r>
            <a:r>
              <a:rPr lang="en-US" altLang="ko-KR" sz="2002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Times New Roman"/>
                <a:sym typeface="Times New Roman"/>
              </a:rPr>
              <a:t> </a:t>
            </a:r>
            <a:r>
              <a:rPr lang="en-US" altLang="ko-KR" sz="2002" b="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Engineering</a:t>
            </a:r>
            <a:endParaRPr lang="en-US" altLang="ko-KR" sz="20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lvl="0" algn="r">
              <a:lnSpc>
                <a:spcPct val="134865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Calibri"/>
                <a:sym typeface="Calibri"/>
              </a:rPr>
              <a:t>	</a:t>
            </a:r>
            <a:r>
              <a:rPr lang="en-US" altLang="ko-KR" sz="2002" b="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Hankuk</a:t>
            </a:r>
            <a:r>
              <a:rPr lang="en-US" altLang="ko-KR" sz="2002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Times New Roman"/>
                <a:sym typeface="Times New Roman"/>
              </a:rPr>
              <a:t> </a:t>
            </a:r>
            <a:r>
              <a:rPr lang="en-US" altLang="ko-KR" sz="2002" b="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University</a:t>
            </a:r>
            <a:r>
              <a:rPr lang="en-US" altLang="ko-KR" sz="2002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Times New Roman"/>
                <a:sym typeface="Times New Roman"/>
              </a:rPr>
              <a:t> </a:t>
            </a:r>
            <a:r>
              <a:rPr lang="en-US" altLang="ko-KR" sz="2002" b="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of</a:t>
            </a:r>
            <a:r>
              <a:rPr lang="en-US" altLang="ko-KR" sz="2002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Times New Roman"/>
                <a:sym typeface="Times New Roman"/>
              </a:rPr>
              <a:t> </a:t>
            </a:r>
            <a:r>
              <a:rPr lang="en-US" altLang="ko-KR" sz="2002" b="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Foreign</a:t>
            </a:r>
            <a:r>
              <a:rPr lang="en-US" altLang="ko-KR" sz="2002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Times New Roman"/>
                <a:sym typeface="Times New Roman"/>
              </a:rPr>
              <a:t> </a:t>
            </a:r>
            <a:r>
              <a:rPr lang="en-US" altLang="ko-KR" sz="2002" b="0" dirty="0">
                <a:solidFill>
                  <a:srgbClr val="464653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Studies</a:t>
            </a:r>
            <a:endParaRPr lang="en-US" altLang="ko-KR" sz="200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</p:cSld>
  <p:clrMapOvr>
    <a:masterClrMapping/>
  </p:clrMapOvr>
  <p:transition advTm="10709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관련 기술 동향 조사 및 분석 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- 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기반기술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(4)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4" name="Google Shape;1479;p29">
            <a:extLst>
              <a:ext uri="{FF2B5EF4-FFF2-40B4-BE49-F238E27FC236}">
                <a16:creationId xmlns:a16="http://schemas.microsoft.com/office/drawing/2014/main" id="{EB0BD13F-1ACE-405D-A65D-CC9ACBD57C79}"/>
              </a:ext>
            </a:extLst>
          </p:cNvPr>
          <p:cNvSpPr/>
          <p:nvPr/>
        </p:nvSpPr>
        <p:spPr>
          <a:xfrm>
            <a:off x="251520" y="1580346"/>
            <a:ext cx="8568952" cy="4368934"/>
          </a:xfrm>
          <a:prstGeom prst="rect">
            <a:avLst/>
          </a:prstGeom>
          <a:solidFill>
            <a:srgbClr val="C9DAF8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endParaRPr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CDEA30C-532B-4831-B163-A5BB23DA6894}"/>
              </a:ext>
            </a:extLst>
          </p:cNvPr>
          <p:cNvSpPr/>
          <p:nvPr/>
        </p:nvSpPr>
        <p:spPr>
          <a:xfrm>
            <a:off x="539552" y="1213787"/>
            <a:ext cx="2664296" cy="459957"/>
          </a:xfrm>
          <a:prstGeom prst="roundRect">
            <a:avLst/>
          </a:prstGeom>
          <a:solidFill>
            <a:srgbClr val="115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최적경로탐색 알고리즘</a:t>
            </a:r>
          </a:p>
        </p:txBody>
      </p:sp>
      <p:sp>
        <p:nvSpPr>
          <p:cNvPr id="7" name="Google Shape;2291;p32"/>
          <p:cNvSpPr txBox="1"/>
          <p:nvPr/>
        </p:nvSpPr>
        <p:spPr>
          <a:xfrm>
            <a:off x="827584" y="6133375"/>
            <a:ext cx="5798100" cy="723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lvl="0"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[4]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Oh-</a:t>
            </a:r>
            <a:r>
              <a:rPr lang="en-US" altLang="ko-KR" sz="1000" b="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Seong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Kwon†, </a:t>
            </a:r>
            <a:r>
              <a:rPr lang="en-US" altLang="ko-KR" sz="1000" b="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Hyung-Ju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Cho</a:t>
            </a: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(2017). </a:t>
            </a: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방향성이 있는 동적인 도로에서 실시간 최단 경로 탐색 시스템의 설계와 구현</a:t>
            </a: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</a:t>
            </a:r>
            <a:r>
              <a:rPr lang="ko-KR" altLang="en-US" sz="1000" b="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멀티미디어학회논문지</a:t>
            </a: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20(4), 649-659</a:t>
            </a:r>
          </a:p>
          <a:p>
            <a:pPr lvl="0"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[5] </a:t>
            </a:r>
            <a:r>
              <a:rPr lang="ko-KR" altLang="en-US" sz="1000" b="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위키백과</a:t>
            </a: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“A* </a:t>
            </a:r>
            <a:r>
              <a:rPr lang="ko-KR" altLang="en-US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알고리즘</a:t>
            </a: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”, https://ko.wikipedia.org/wiki/A*_</a:t>
            </a:r>
            <a:r>
              <a:rPr lang="ko-KR" altLang="en-US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알고리즘</a:t>
            </a: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(2021.03.18)</a:t>
            </a:r>
          </a:p>
          <a:p>
            <a:pPr lvl="0"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동영상 출처</a:t>
            </a: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https://muddledluck.github.io/Pathfinding-Algorithm-Visualization/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C616E5EB-E95E-4E79-B71A-CD23B0069088}"/>
              </a:ext>
            </a:extLst>
          </p:cNvPr>
          <p:cNvSpPr/>
          <p:nvPr/>
        </p:nvSpPr>
        <p:spPr>
          <a:xfrm>
            <a:off x="899592" y="1253216"/>
            <a:ext cx="3312368" cy="346930"/>
          </a:xfrm>
          <a:prstGeom prst="roundRect">
            <a:avLst/>
          </a:prstGeom>
          <a:solidFill>
            <a:srgbClr val="115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Dijkstra </a:t>
            </a:r>
            <a:r>
              <a:rPr lang="ko-KR" altLang="en-US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알고리즘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5DFFC79F-EC58-4030-BE28-BCAADF945A64}"/>
              </a:ext>
            </a:extLst>
          </p:cNvPr>
          <p:cNvSpPr/>
          <p:nvPr/>
        </p:nvSpPr>
        <p:spPr>
          <a:xfrm>
            <a:off x="4716016" y="1253216"/>
            <a:ext cx="3312368" cy="346930"/>
          </a:xfrm>
          <a:prstGeom prst="roundRect">
            <a:avLst/>
          </a:prstGeom>
          <a:solidFill>
            <a:srgbClr val="115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A* </a:t>
            </a:r>
            <a:r>
              <a:rPr lang="ko-KR" altLang="en-US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알고리즘</a:t>
            </a:r>
          </a:p>
        </p:txBody>
      </p:sp>
      <p:graphicFrame>
        <p:nvGraphicFramePr>
          <p:cNvPr id="13" name="표 18">
            <a:extLst>
              <a:ext uri="{FF2B5EF4-FFF2-40B4-BE49-F238E27FC236}">
                <a16:creationId xmlns:a16="http://schemas.microsoft.com/office/drawing/2014/main" id="{3215EEC8-A09E-4407-B884-5A14AED850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8582913"/>
              </p:ext>
            </p:extLst>
          </p:nvPr>
        </p:nvGraphicFramePr>
        <p:xfrm>
          <a:off x="421196" y="1870803"/>
          <a:ext cx="7967227" cy="3574421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592605">
                  <a:extLst>
                    <a:ext uri="{9D8B030D-6E8A-4147-A177-3AD203B41FA5}">
                      <a16:colId xmlns:a16="http://schemas.microsoft.com/office/drawing/2014/main" val="3915577454"/>
                    </a:ext>
                  </a:extLst>
                </a:gridCol>
                <a:gridCol w="3187311">
                  <a:extLst>
                    <a:ext uri="{9D8B030D-6E8A-4147-A177-3AD203B41FA5}">
                      <a16:colId xmlns:a16="http://schemas.microsoft.com/office/drawing/2014/main" val="1201375193"/>
                    </a:ext>
                  </a:extLst>
                </a:gridCol>
                <a:gridCol w="3187311">
                  <a:extLst>
                    <a:ext uri="{9D8B030D-6E8A-4147-A177-3AD203B41FA5}">
                      <a16:colId xmlns:a16="http://schemas.microsoft.com/office/drawing/2014/main" val="656124889"/>
                    </a:ext>
                  </a:extLst>
                </a:gridCol>
              </a:tblGrid>
              <a:tr h="9844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알고리즘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Dijkstra</a:t>
                      </a:r>
                      <a:r>
                        <a:rPr lang="en-US" altLang="ko-KR" sz="1800" b="0" baseline="30000" dirty="0">
                          <a:solidFill>
                            <a:schemeClr val="bg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[4]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bg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A*</a:t>
                      </a:r>
                      <a:r>
                        <a:rPr lang="en-US" altLang="ko-KR" sz="1800" b="0" baseline="30000" dirty="0">
                          <a:solidFill>
                            <a:schemeClr val="bg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[5]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103564"/>
                  </a:ext>
                </a:extLst>
              </a:tr>
              <a:tr h="258996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개념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buFont typeface="Wingdings" panose="05000000000000000000" pitchFamily="2" charset="2"/>
                        <a:buChar char="l"/>
                      </a:pPr>
                      <a:r>
                        <a:rPr lang="ko-KR" altLang="en-US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양의 가중치를 갖는 </a:t>
                      </a:r>
                      <a:r>
                        <a:rPr lang="en-US" altLang="ko-KR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Edge</a:t>
                      </a:r>
                      <a:r>
                        <a:rPr lang="ko-KR" altLang="en-US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로 이루어진 방향 그래프에 대해 단일 출발 </a:t>
                      </a:r>
                      <a:r>
                        <a:rPr lang="ko-KR" altLang="en-US" dirty="0" err="1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노드부터</a:t>
                      </a:r>
                      <a:r>
                        <a:rPr lang="ko-KR" altLang="en-US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 다른 모든 </a:t>
                      </a:r>
                      <a:r>
                        <a:rPr lang="ko-KR" altLang="en-US" dirty="0" err="1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노드들까지의</a:t>
                      </a:r>
                      <a:r>
                        <a:rPr lang="ko-KR" altLang="en-US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 최단 경로를 찾는 알고리즘</a:t>
                      </a:r>
                      <a:endParaRPr lang="en-US" altLang="ko-KR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  <a:p>
                      <a:pPr marL="285750" indent="-285750" algn="just" latinLnBrk="1">
                        <a:buFont typeface="Wingdings" panose="05000000000000000000" pitchFamily="2" charset="2"/>
                        <a:buChar char="l"/>
                      </a:pPr>
                      <a:endParaRPr lang="ko-KR" altLang="en-US" dirty="0">
                        <a:solidFill>
                          <a:schemeClr val="tx1"/>
                        </a:solidFill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algn="just" latinLnBrk="1"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Dijkstra</a:t>
                      </a:r>
                      <a:r>
                        <a:rPr lang="en-US" altLang="ko-KR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 </a:t>
                      </a:r>
                      <a:r>
                        <a:rPr lang="ko-KR" altLang="en-US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알고리즘과 같이 가장 최소의 비용으로 찾아감</a:t>
                      </a:r>
                      <a:r>
                        <a:rPr lang="en-US" altLang="ko-KR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.</a:t>
                      </a:r>
                    </a:p>
                    <a:p>
                      <a:pPr marL="285750" indent="-285750" algn="just" latinLnBrk="1">
                        <a:buFont typeface="Wingdings" panose="05000000000000000000" pitchFamily="2" charset="2"/>
                        <a:buChar char="l"/>
                      </a:pPr>
                      <a:r>
                        <a:rPr lang="en-US" altLang="ko-KR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Dijkstra</a:t>
                      </a:r>
                      <a:r>
                        <a:rPr lang="ko-KR" altLang="en-US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와의 차이점</a:t>
                      </a:r>
                      <a:r>
                        <a:rPr lang="en-US" altLang="ko-KR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 : A*</a:t>
                      </a:r>
                      <a:r>
                        <a:rPr lang="ko-KR" altLang="en-US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는 출발지와 목적지를 선정하여 경로를 탐색함으로 본 연구에 더 적합함</a:t>
                      </a:r>
                      <a:r>
                        <a:rPr lang="en-US" altLang="ko-KR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.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0754944"/>
                  </a:ext>
                </a:extLst>
              </a:tr>
            </a:tbl>
          </a:graphicData>
        </a:graphic>
      </p:graphicFrame>
      <p:pic>
        <p:nvPicPr>
          <p:cNvPr id="12" name="안막힘">
            <a:hlinkClick r:id="" action="ppaction://media"/>
            <a:extLst>
              <a:ext uri="{FF2B5EF4-FFF2-40B4-BE49-F238E27FC236}">
                <a16:creationId xmlns:a16="http://schemas.microsoft.com/office/drawing/2014/main" id="{C4FB5AB2-8C35-4DB7-824A-9AFC93FB5C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7584" y="1673744"/>
            <a:ext cx="7776864" cy="437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314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  <p:bldLst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관련 기술 동향 조사 및 분석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7CDEA30C-532B-4831-B163-A5BB23DA6894}"/>
              </a:ext>
            </a:extLst>
          </p:cNvPr>
          <p:cNvSpPr/>
          <p:nvPr/>
        </p:nvSpPr>
        <p:spPr>
          <a:xfrm>
            <a:off x="539552" y="1213787"/>
            <a:ext cx="3888432" cy="459957"/>
          </a:xfrm>
          <a:prstGeom prst="roundRect">
            <a:avLst/>
          </a:prstGeom>
          <a:solidFill>
            <a:srgbClr val="1155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최적 경로 알고리즘 선정 접근 방향</a:t>
            </a:r>
          </a:p>
        </p:txBody>
      </p:sp>
      <p:sp>
        <p:nvSpPr>
          <p:cNvPr id="9" name="모서리가 둥근 직사각형 8"/>
          <p:cNvSpPr/>
          <p:nvPr/>
        </p:nvSpPr>
        <p:spPr>
          <a:xfrm>
            <a:off x="186139" y="3068960"/>
            <a:ext cx="1865581" cy="1342407"/>
          </a:xfrm>
          <a:prstGeom prst="round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A*</a:t>
            </a:r>
            <a:endParaRPr lang="ko-KR" altLang="en-US" sz="20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933264" y="3068959"/>
            <a:ext cx="2574840" cy="1342407"/>
          </a:xfrm>
          <a:prstGeom prst="round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JPS</a:t>
            </a:r>
          </a:p>
          <a:p>
            <a:pPr algn="ctr"/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(Jump Point Search)</a:t>
            </a:r>
            <a:endParaRPr lang="ko-KR" altLang="en-US" sz="20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6372200" y="3068958"/>
            <a:ext cx="2513653" cy="1342407"/>
          </a:xfrm>
          <a:prstGeom prst="round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WJPA*</a:t>
            </a:r>
          </a:p>
          <a:p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(Weighted Jump Point A*)</a:t>
            </a:r>
            <a:endParaRPr lang="ko-KR" altLang="en-US" sz="20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2123728" y="3740161"/>
            <a:ext cx="720080" cy="2"/>
          </a:xfrm>
          <a:prstGeom prst="straightConnector1">
            <a:avLst/>
          </a:prstGeom>
          <a:ln w="76200">
            <a:solidFill>
              <a:srgbClr val="94949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5580112" y="3717030"/>
            <a:ext cx="720080" cy="2"/>
          </a:xfrm>
          <a:prstGeom prst="straightConnector1">
            <a:avLst/>
          </a:prstGeom>
          <a:ln w="76200">
            <a:solidFill>
              <a:srgbClr val="94949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관련 기술 동향 조사 및 분석 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- 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경쟁기술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(1)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77E7836F-6795-4000-BE8D-35DF46DC2A7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>
              <a:lnSpc>
                <a:spcPct val="112593"/>
              </a:lnSpc>
            </a:pPr>
            <a:r>
              <a:rPr lang="en-US" altLang="ko-KR" sz="18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Son, S.-R., Lee, B.-K., Sim, S.-K., &amp; </a:t>
            </a:r>
            <a:r>
              <a:rPr lang="en-US" altLang="ko-KR" sz="18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Jeong</a:t>
            </a:r>
            <a:r>
              <a:rPr lang="en-US" altLang="ko-KR" sz="18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Y.-N. (2020). RSU </a:t>
            </a:r>
            <a:r>
              <a:rPr lang="ko-KR" altLang="en-US" sz="18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통신 및 딥러닝 기반 최적화 차량 라우팅 시스템 설계</a:t>
            </a:r>
            <a:r>
              <a:rPr lang="en-US" altLang="ko-KR" sz="18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</a:t>
            </a:r>
            <a:r>
              <a:rPr lang="ko-KR" altLang="en-US" sz="18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한국정보전자통신기술학회논문지</a:t>
            </a:r>
            <a:r>
              <a:rPr lang="en-US" altLang="ko-KR" sz="18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13(2), 129–137.</a:t>
            </a:r>
            <a:r>
              <a:rPr lang="en-US" altLang="ko-KR" sz="1800" baseline="300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[7]</a:t>
            </a:r>
            <a:endParaRPr lang="ko-KR" altLang="en-US" sz="1800" baseline="300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07659" y="2758872"/>
            <a:ext cx="8836332" cy="3129795"/>
            <a:chOff x="107659" y="2758872"/>
            <a:chExt cx="8836332" cy="3129795"/>
          </a:xfrm>
        </p:grpSpPr>
        <p:sp>
          <p:nvSpPr>
            <p:cNvPr id="18" name="모서리가 둥근 직사각형 17"/>
            <p:cNvSpPr/>
            <p:nvPr/>
          </p:nvSpPr>
          <p:spPr>
            <a:xfrm>
              <a:off x="107661" y="4161988"/>
              <a:ext cx="8642642" cy="1726679"/>
            </a:xfrm>
            <a:prstGeom prst="roundRect">
              <a:avLst/>
            </a:prstGeom>
            <a:solidFill>
              <a:srgbClr val="0070C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0"/>
            </a:p>
          </p:txBody>
        </p:sp>
        <p:sp>
          <p:nvSpPr>
            <p:cNvPr id="19" name="모서리가 둥근 직사각형 18"/>
            <p:cNvSpPr/>
            <p:nvPr/>
          </p:nvSpPr>
          <p:spPr>
            <a:xfrm>
              <a:off x="683568" y="2758872"/>
              <a:ext cx="8260423" cy="1462216"/>
            </a:xfrm>
            <a:prstGeom prst="roundRect">
              <a:avLst/>
            </a:prstGeom>
            <a:solidFill>
              <a:srgbClr val="A6A6A6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0"/>
            </a:p>
          </p:txBody>
        </p:sp>
        <p:sp>
          <p:nvSpPr>
            <p:cNvPr id="20" name="Google Shape;2290;p32"/>
            <p:cNvSpPr txBox="1"/>
            <p:nvPr/>
          </p:nvSpPr>
          <p:spPr>
            <a:xfrm>
              <a:off x="1086684" y="2895551"/>
              <a:ext cx="7373748" cy="11937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45700" anchor="t" anchorCtr="0">
              <a:spAutoFit/>
            </a:bodyPr>
            <a:lstStyle/>
            <a:p>
              <a:pPr marL="0" lvl="0" indent="0" algn="l" rtl="0">
                <a:lnSpc>
                  <a:spcPct val="11259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RSU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통신으로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수집한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ko-KR" alt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교차로 여부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와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주변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차량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정보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, </a:t>
              </a:r>
              <a:r>
                <a:rPr lang="ko-KR" alt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기온</a:t>
              </a:r>
              <a:r>
                <a:rPr lang="en-US" altLang="ko-KR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, </a:t>
              </a:r>
              <a:r>
                <a:rPr lang="ko-KR" alt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신호등 </a:t>
              </a:r>
              <a:r>
                <a:rPr lang="ko-KR" alt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갯수등을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분석하여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도로의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위험성을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예측하여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주행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중인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차량이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더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안전하고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빠른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길로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주행할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수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있도록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경로를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설정</a:t>
              </a:r>
              <a:endParaRPr sz="22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endParaRPr>
            </a:p>
          </p:txBody>
        </p:sp>
        <p:sp>
          <p:nvSpPr>
            <p:cNvPr id="21" name="Google Shape;2293;p32"/>
            <p:cNvSpPr txBox="1"/>
            <p:nvPr/>
          </p:nvSpPr>
          <p:spPr>
            <a:xfrm>
              <a:off x="516355" y="4504776"/>
              <a:ext cx="7825253" cy="11937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45700" anchor="t" anchorCtr="0">
              <a:spAutoFit/>
            </a:bodyPr>
            <a:lstStyle/>
            <a:p>
              <a:pPr marL="0" lvl="0" indent="0" algn="l" rtl="0">
                <a:lnSpc>
                  <a:spcPct val="11259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교차로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여부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,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기온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,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신호등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갯수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등으로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사고를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예측하는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것이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아닌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CCTV가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실제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도로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상황을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RSU에게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전송해주고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그에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따라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최적의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경로를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탐색하므로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성능이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더욱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좋을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것으로</a:t>
              </a:r>
              <a:r>
                <a:rPr lang="en-US" sz="2200" b="0" dirty="0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 </a:t>
              </a:r>
              <a:r>
                <a:rPr lang="en-US" sz="2200" b="0" dirty="0" err="1">
                  <a:solidFill>
                    <a:schemeClr val="dk1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예상됨</a:t>
              </a:r>
              <a:endParaRPr sz="22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endParaRPr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107659" y="4033705"/>
              <a:ext cx="2731249" cy="403643"/>
            </a:xfrm>
            <a:prstGeom prst="round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0" dirty="0">
                  <a:latin typeface="LG Smart UI Regular" panose="020B0500000101010101" pitchFamily="50" charset="-127"/>
                  <a:ea typeface="LG Smart UI Regular" panose="020B0500000101010101" pitchFamily="50" charset="-127"/>
                </a:rPr>
                <a:t>본 연구와의 차이점</a:t>
              </a: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153974" y="4030809"/>
              <a:ext cx="2731249" cy="403643"/>
            </a:xfrm>
            <a:prstGeom prst="round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0" dirty="0">
                  <a:latin typeface="LG Smart UI Regular" panose="020B0500000101010101" pitchFamily="50" charset="-127"/>
                  <a:ea typeface="LG Smart UI Regular" panose="020B0500000101010101" pitchFamily="50" charset="-127"/>
                </a:rPr>
                <a:t>본 연구와의 차이점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8046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모서리가 둥근 직사각형 18"/>
          <p:cNvSpPr/>
          <p:nvPr/>
        </p:nvSpPr>
        <p:spPr>
          <a:xfrm>
            <a:off x="729356" y="2708920"/>
            <a:ext cx="8260423" cy="1523711"/>
          </a:xfrm>
          <a:prstGeom prst="roundRect">
            <a:avLst/>
          </a:prstGeom>
          <a:solidFill>
            <a:srgbClr val="A6A6A6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관련 기술 동향 조사 및 분석 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- 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경쟁기술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(2)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77E7836F-6795-4000-BE8D-35DF46DC2A7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r>
              <a:rPr lang="en-US" altLang="ko-KR" sz="18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Jiyeong</a:t>
            </a:r>
            <a:r>
              <a:rPr lang="en-US" altLang="ko-KR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SEO, </a:t>
            </a:r>
            <a:r>
              <a:rPr lang="en-US" altLang="ko-KR" sz="18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Seonha</a:t>
            </a:r>
            <a:r>
              <a:rPr lang="en-US" altLang="ko-KR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LEE, Maria Sharlene L, INSIGNE, </a:t>
            </a:r>
            <a:r>
              <a:rPr lang="en-US" altLang="ko-KR" sz="18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Seounggu</a:t>
            </a:r>
            <a:r>
              <a:rPr lang="en-US" altLang="ko-KR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KANG, </a:t>
            </a:r>
            <a:r>
              <a:rPr lang="en-US" altLang="ko-KR" sz="180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DoGyun</a:t>
            </a:r>
            <a:r>
              <a:rPr lang="en-US" altLang="ko-KR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KIM</a:t>
            </a:r>
            <a:r>
              <a:rPr lang="en-US" altLang="ko-KR" sz="18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(2020). </a:t>
            </a:r>
            <a:r>
              <a:rPr lang="en-US" altLang="ko-KR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Equilibrium Assignment</a:t>
            </a:r>
            <a:r>
              <a:rPr lang="ko-KR" altLang="en-US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에 기반한 자율주행차량의 </a:t>
            </a:r>
            <a:r>
              <a:rPr lang="en-US" altLang="ko-KR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Dynamic Route Guidance System </a:t>
            </a:r>
            <a:r>
              <a:rPr lang="ko-KR" altLang="en-US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구축방안</a:t>
            </a:r>
            <a:r>
              <a:rPr lang="en-US" altLang="ko-KR" sz="18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</a:t>
            </a:r>
            <a:r>
              <a:rPr lang="ko-KR" altLang="en-US" sz="18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대한교통학회지</a:t>
            </a:r>
            <a:r>
              <a:rPr lang="en-US" altLang="ko-KR" sz="18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38(1), 26–41.</a:t>
            </a:r>
            <a:r>
              <a:rPr lang="en-US" altLang="ko-KR" sz="1800" baseline="300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[8]</a:t>
            </a:r>
            <a:r>
              <a:rPr lang="en-US" altLang="ko-KR" sz="1800" baseline="300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endParaRPr lang="en-US" altLang="ko-KR" sz="1800" baseline="300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153974" y="4232631"/>
            <a:ext cx="8642642" cy="1705534"/>
          </a:xfrm>
          <a:prstGeom prst="roundRect">
            <a:avLst/>
          </a:prstGeom>
          <a:solidFill>
            <a:srgbClr val="0070C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0"/>
          </a:p>
        </p:txBody>
      </p:sp>
      <p:sp>
        <p:nvSpPr>
          <p:cNvPr id="20" name="Google Shape;2290;p32"/>
          <p:cNvSpPr txBox="1"/>
          <p:nvPr/>
        </p:nvSpPr>
        <p:spPr>
          <a:xfrm>
            <a:off x="964635" y="2820068"/>
            <a:ext cx="7992888" cy="119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lvl="0" algn="l">
              <a:lnSpc>
                <a:spcPct val="112593"/>
              </a:lnSpc>
            </a:pPr>
            <a:r>
              <a:rPr lang="en-US" altLang="ko-KR" sz="22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Equilibrium Assignment</a:t>
            </a:r>
            <a:r>
              <a:rPr lang="ko-KR" altLang="en-US" sz="22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을 기반으로 자율주행차량의 최적경로 탐색 시스템을 도입하기 위해 자율주행차량의 차량특성 및 교통정보 등과 같은 교통 데이터를 활용하여 </a:t>
            </a:r>
            <a:r>
              <a:rPr lang="ko-KR" altLang="en-US" sz="2200" b="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파라미터를</a:t>
            </a:r>
            <a:r>
              <a:rPr lang="ko-KR" altLang="en-US" sz="22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선정하고</a:t>
            </a:r>
            <a:r>
              <a:rPr lang="en-US" altLang="ko-KR" sz="22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, </a:t>
            </a:r>
            <a:r>
              <a:rPr lang="ko-KR" altLang="en-US" sz="22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이를 바탕으로 경로를 탐색해준다</a:t>
            </a:r>
            <a:r>
              <a:rPr lang="en-US" altLang="ko-KR" sz="22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.</a:t>
            </a:r>
            <a:r>
              <a:rPr lang="ko-KR" altLang="en-US" sz="22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endParaRPr lang="ko-KR" altLang="en-US" sz="22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</p:txBody>
      </p:sp>
      <p:sp>
        <p:nvSpPr>
          <p:cNvPr id="21" name="Google Shape;2293;p32"/>
          <p:cNvSpPr txBox="1"/>
          <p:nvPr/>
        </p:nvSpPr>
        <p:spPr>
          <a:xfrm>
            <a:off x="425674" y="4550706"/>
            <a:ext cx="8229600" cy="1193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lvl="0" algn="l">
              <a:lnSpc>
                <a:spcPct val="112593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2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실제 도로의 실시간 교통데이터를 활용하여 교통체증 발생의 원인이 되는 유형을 최적경로탐색 시스템의 파라미터로 추가하여 경로 탐색이 이루어지므로 동적으로 변화하는 도로 상황에 대한 최적경로 탐색 시스템이 가능할 것으로 기대됨</a:t>
            </a:r>
            <a:r>
              <a:rPr lang="en-US" altLang="ko-KR" sz="22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.</a:t>
            </a:r>
            <a:endParaRPr lang="ko-KR" altLang="en-US" sz="22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153974" y="4030809"/>
            <a:ext cx="2731249" cy="403643"/>
          </a:xfrm>
          <a:prstGeom prst="round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본 연구와의 차이점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8192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시스템 구조 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– HW/SW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정보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E7836F-6795-4000-BE8D-35DF46DC2A7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>
              <a:lnSpc>
                <a:spcPct val="112593"/>
              </a:lnSpc>
            </a:pPr>
            <a:r>
              <a:rPr lang="en-US" altLang="ko-KR" sz="32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HW</a:t>
            </a:r>
          </a:p>
          <a:p>
            <a:pPr lvl="0">
              <a:lnSpc>
                <a:spcPct val="112593"/>
              </a:lnSpc>
            </a:pPr>
            <a:endParaRPr lang="en-US" altLang="ko-KR" sz="2800" dirty="0">
              <a:solidFill>
                <a:schemeClr val="dk1"/>
              </a:solidFill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lvl="0">
              <a:lnSpc>
                <a:spcPct val="112593"/>
              </a:lnSpc>
            </a:pPr>
            <a:endParaRPr lang="en-US" altLang="ko-KR" sz="2800" dirty="0">
              <a:solidFill>
                <a:schemeClr val="dk1"/>
              </a:solidFill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0" lvl="0" indent="0">
              <a:lnSpc>
                <a:spcPct val="112593"/>
              </a:lnSpc>
              <a:buNone/>
            </a:pPr>
            <a:endParaRPr lang="en-US" altLang="ko-KR" sz="2800" dirty="0">
              <a:solidFill>
                <a:schemeClr val="dk1"/>
              </a:solidFill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>
              <a:lnSpc>
                <a:spcPct val="112593"/>
              </a:lnSpc>
            </a:pPr>
            <a:r>
              <a:rPr lang="en-US" altLang="ko-KR" sz="32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SW</a:t>
            </a:r>
            <a:endParaRPr lang="ko-KR" altLang="en-US" sz="3200" dirty="0">
              <a:solidFill>
                <a:schemeClr val="dk1"/>
              </a:solidFill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graphicFrame>
        <p:nvGraphicFramePr>
          <p:cNvPr id="4" name="Google Shape;2814;p34"/>
          <p:cNvGraphicFramePr/>
          <p:nvPr>
            <p:extLst>
              <p:ext uri="{D42A27DB-BD31-4B8C-83A1-F6EECF244321}">
                <p14:modId xmlns:p14="http://schemas.microsoft.com/office/powerpoint/2010/main" val="781662587"/>
              </p:ext>
            </p:extLst>
          </p:nvPr>
        </p:nvGraphicFramePr>
        <p:xfrm>
          <a:off x="694940" y="1775008"/>
          <a:ext cx="7837500" cy="17829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773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64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4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>
                    <a:solidFill>
                      <a:srgbClr val="FFC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Google Coral Board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4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CCTV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>
                    <a:solidFill>
                      <a:srgbClr val="FFE0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Google Coral Board, Camera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4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OBU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>
                    <a:solidFill>
                      <a:srgbClr val="C0FFC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RaspberryPi4, Tablet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Google Shape;2818;p34"/>
          <p:cNvGraphicFramePr/>
          <p:nvPr>
            <p:extLst>
              <p:ext uri="{D42A27DB-BD31-4B8C-83A1-F6EECF244321}">
                <p14:modId xmlns:p14="http://schemas.microsoft.com/office/powerpoint/2010/main" val="3286254106"/>
              </p:ext>
            </p:extLst>
          </p:nvPr>
        </p:nvGraphicFramePr>
        <p:xfrm>
          <a:off x="694923" y="4149080"/>
          <a:ext cx="7837500" cy="17829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891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4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42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Cloud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>
                    <a:solidFill>
                      <a:srgbClr val="C0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Kubernetes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4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Edge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AWS Greengrass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4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Deep Learning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Tiny</a:t>
                      </a:r>
                      <a:r>
                        <a:rPr lang="en-US" sz="2700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- </a:t>
                      </a:r>
                      <a:r>
                        <a:rPr lang="en-US" sz="27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Yolo v4</a:t>
                      </a:r>
                      <a:endParaRPr sz="27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9554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시스템 구조 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-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시연 시나리오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[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경로 재설정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]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pic>
        <p:nvPicPr>
          <p:cNvPr id="3074" name="Picture 2" descr="C:\Users\w1004\Pictures\ㅇㅇㅇㅇㅇ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902" y="2381717"/>
            <a:ext cx="7632848" cy="3999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모서리가 둥근 직사각형 2"/>
          <p:cNvSpPr/>
          <p:nvPr/>
        </p:nvSpPr>
        <p:spPr>
          <a:xfrm>
            <a:off x="5013941" y="2006530"/>
            <a:ext cx="2534973" cy="576064"/>
          </a:xfrm>
          <a:prstGeom prst="roundRect">
            <a:avLst>
              <a:gd name="adj" fmla="val 50000"/>
            </a:avLst>
          </a:prstGeom>
          <a:solidFill>
            <a:srgbClr val="0033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800" dirty="0">
                <a:solidFill>
                  <a:schemeClr val="bg1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</a:rPr>
              <a:t>이상현상 </a:t>
            </a:r>
            <a:r>
              <a:rPr lang="en-US" altLang="ko-KR" sz="1800" dirty="0">
                <a:solidFill>
                  <a:schemeClr val="bg1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</a:rPr>
              <a:t>3</a:t>
            </a:r>
            <a:r>
              <a:rPr lang="ko-KR" altLang="en-US" sz="1800" dirty="0">
                <a:solidFill>
                  <a:schemeClr val="bg1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</a:rPr>
              <a:t>가지 </a:t>
            </a:r>
            <a:endParaRPr lang="en-US" altLang="ko-KR" sz="1800" dirty="0">
              <a:solidFill>
                <a:schemeClr val="bg1"/>
              </a:solidFill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  <a:p>
            <a:pPr algn="ctr"/>
            <a:r>
              <a:rPr lang="en-US" altLang="ko-KR" sz="1800" dirty="0">
                <a:solidFill>
                  <a:schemeClr val="bg1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</a:rPr>
              <a:t>Deep learning </a:t>
            </a:r>
            <a:r>
              <a:rPr lang="ko-KR" altLang="en-US" sz="1800" dirty="0">
                <a:solidFill>
                  <a:schemeClr val="bg1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</a:rPr>
              <a:t>모델</a:t>
            </a:r>
          </a:p>
        </p:txBody>
      </p:sp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77E7836F-6795-4000-BE8D-35DF46DC2A7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124744"/>
            <a:ext cx="8229600" cy="1345704"/>
          </a:xfrm>
        </p:spPr>
        <p:txBody>
          <a:bodyPr/>
          <a:lstStyle/>
          <a:p>
            <a:pPr>
              <a:lnSpc>
                <a:spcPct val="112593"/>
              </a:lnSpc>
            </a:pPr>
            <a:r>
              <a:rPr lang="en-US" altLang="ko-KR" sz="22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CCTV</a:t>
            </a:r>
            <a:r>
              <a:rPr lang="ko-KR" altLang="en-US" sz="22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에서 이상현상 감지 시 </a:t>
            </a:r>
            <a:r>
              <a:rPr lang="en-US" altLang="ko-KR" sz="22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22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에 정보 전달</a:t>
            </a:r>
            <a:endParaRPr lang="en-US" altLang="ko-KR" sz="22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r>
              <a:rPr lang="en-US" altLang="ko-KR" sz="22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22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에서 최적 경로 계산 후 새로운 링크를 </a:t>
            </a:r>
            <a:r>
              <a:rPr lang="en-US" altLang="ko-KR" sz="22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OBU</a:t>
            </a:r>
            <a:r>
              <a:rPr lang="ko-KR" altLang="en-US" sz="22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에게 전달해주는 시나리오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4243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>
                <a:latin typeface="LG Smart UI Bold" panose="020B0800000101010101" pitchFamily="50" charset="-127"/>
                <a:ea typeface="LG Smart UI Bold" panose="020B0800000101010101" pitchFamily="50" charset="-127"/>
              </a:rPr>
              <a:t>유스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 케이스 다이어그램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3654" y="1865095"/>
            <a:ext cx="8031196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0702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65E6CF8E-4568-4165-A0A9-87BF5D2176D3}"/>
              </a:ext>
            </a:extLst>
          </p:cNvPr>
          <p:cNvSpPr/>
          <p:nvPr/>
        </p:nvSpPr>
        <p:spPr>
          <a:xfrm>
            <a:off x="311033" y="6248421"/>
            <a:ext cx="933099" cy="4712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0156" tIns="40078" rIns="80156" bIns="40078"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058133"/>
              </p:ext>
            </p:extLst>
          </p:nvPr>
        </p:nvGraphicFramePr>
        <p:xfrm>
          <a:off x="145279" y="2509016"/>
          <a:ext cx="8853442" cy="4331014"/>
        </p:xfrm>
        <a:graphic>
          <a:graphicData uri="http://schemas.openxmlformats.org/drawingml/2006/table">
            <a:tbl>
              <a:tblPr firstRow="1" bandRow="1"/>
              <a:tblGrid>
                <a:gridCol w="15600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2934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Use case name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Find the optimal</a:t>
                      </a:r>
                      <a:r>
                        <a:rPr lang="en-US" altLang="ko-KR" sz="1400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 path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Participating</a:t>
                      </a:r>
                      <a:r>
                        <a:rPr lang="en-US" altLang="ko-KR" sz="1400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 actors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Camera, T map API, Display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169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Flow of events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tc>
                  <a:txBody>
                    <a:bodyPr/>
                    <a:lstStyle/>
                    <a:p>
                      <a:pPr marL="88900" lvl="0" indent="0" algn="l" rtl="0">
                        <a:lnSpc>
                          <a:spcPct val="10930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+mj-lt"/>
                        <a:buNone/>
                      </a:pP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1. CCTV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가 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Camera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를 통해 이상현상 감시한다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</a:p>
                    <a:p>
                      <a:pPr marL="88900" lvl="0" indent="0" algn="l" rtl="0">
                        <a:lnSpc>
                          <a:spcPct val="10930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+mj-lt"/>
                        <a:buNone/>
                      </a:pP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2. CCTV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가 이상현상 감시 시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RSUEdgeServer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에게 이상현상이 발생된 도로 정보와 감지 된 이미지를 전송한다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  <a:endParaRPr lang="ko-KR" altLang="en-US" sz="1400" dirty="0">
                        <a:solidFill>
                          <a:schemeClr val="dk1"/>
                        </a:solidFill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  <a:p>
                      <a:pPr marL="88900" lvl="0" indent="0" algn="l" rtl="0">
                        <a:lnSpc>
                          <a:spcPct val="109306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+mj-lt"/>
                        <a:buNone/>
                      </a:pP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3.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RSUEdgeServer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는 받은 도로 정보를 이용하여 이동 경로 데이터 베이스 업데이트한다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</a:p>
                    <a:p>
                      <a:pPr marL="88900" lvl="0" indent="0">
                        <a:lnSpc>
                          <a:spcPct val="109306"/>
                        </a:lnSpc>
                        <a:buClr>
                          <a:schemeClr val="dk1"/>
                        </a:buClr>
                        <a:buSzPts val="2200"/>
                        <a:buFont typeface="+mj-lt"/>
                        <a:buNone/>
                      </a:pP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4.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RSUEdgeServer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는 감지된 이미지를 </a:t>
                      </a:r>
                      <a:r>
                        <a:rPr lang="ko-KR" altLang="en-US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블러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처리한다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</a:p>
                    <a:p>
                      <a:pPr marL="88900" lvl="0" indent="0">
                        <a:lnSpc>
                          <a:spcPct val="109306"/>
                        </a:lnSpc>
                        <a:buClr>
                          <a:schemeClr val="dk1"/>
                        </a:buClr>
                        <a:buSzPts val="2200"/>
                        <a:buFont typeface="+mj-lt"/>
                        <a:buNone/>
                      </a:pP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5.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RSUEdgeServer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가 이동경로 데이터베이스를 이용해 등록 된 차량의 다음 경로를 탐색한다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  <a:endParaRPr lang="ko-KR" altLang="en-US" sz="1400" dirty="0">
                        <a:solidFill>
                          <a:schemeClr val="dk1"/>
                        </a:solidFill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  <a:p>
                      <a:pPr marL="88900" lvl="0" indent="0">
                        <a:lnSpc>
                          <a:spcPct val="109306"/>
                        </a:lnSpc>
                        <a:buClr>
                          <a:schemeClr val="dk1"/>
                        </a:buClr>
                        <a:buSzPts val="2200"/>
                        <a:buFont typeface="+mj-lt"/>
                        <a:buNone/>
                      </a:pP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6.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RSUEdgeServer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가 등록된 모든 차량의 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OBU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에 다음 경로 전송한다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</a:p>
                    <a:p>
                      <a:pPr marL="88900" lvl="0" indent="0">
                        <a:lnSpc>
                          <a:spcPct val="109306"/>
                        </a:lnSpc>
                        <a:buClr>
                          <a:schemeClr val="dk1"/>
                        </a:buClr>
                        <a:buSzPts val="2200"/>
                        <a:buFont typeface="+mj-lt"/>
                        <a:buNone/>
                      </a:pP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7.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RSUEdgeServer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는 이상현상 발생 시 </a:t>
                      </a:r>
                      <a:r>
                        <a:rPr lang="ko-KR" altLang="en-US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블러링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된 이미지를 등록된 모든 차량의 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OBU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에 전송한다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</a:p>
                    <a:p>
                      <a:pPr marL="88900" lvl="0" indent="0">
                        <a:lnSpc>
                          <a:spcPct val="109306"/>
                        </a:lnSpc>
                        <a:buClr>
                          <a:schemeClr val="dk1"/>
                        </a:buClr>
                        <a:buSzPts val="2200"/>
                        <a:buFont typeface="+mj-lt"/>
                        <a:buNone/>
                      </a:pP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8. OBU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는 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Display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에 수신 된 다음경로와 </a:t>
                      </a:r>
                      <a:r>
                        <a:rPr lang="ko-KR" altLang="en-US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블러링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된 이미지를 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T</a:t>
                      </a:r>
                      <a:r>
                        <a:rPr lang="en-US" altLang="ko-KR" sz="1400" baseline="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map API</a:t>
                      </a:r>
                      <a:r>
                        <a:rPr lang="ko-KR" altLang="en-US" sz="1400" baseline="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를 이용해서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보여준다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</a:p>
                    <a:p>
                      <a:pPr marL="88900" lvl="0" indent="0">
                        <a:lnSpc>
                          <a:spcPct val="109306"/>
                        </a:lnSpc>
                        <a:buClr>
                          <a:schemeClr val="dk1"/>
                        </a:buClr>
                        <a:buSzPts val="2200"/>
                        <a:buFont typeface="+mj-lt"/>
                        <a:buNone/>
                      </a:pP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9.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RSUEdgeServer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가 </a:t>
                      </a:r>
                      <a:r>
                        <a:rPr lang="ko-KR" altLang="en-US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블러링된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 이미지와 이미지 타입을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CloudServer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로 전송한다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  <a:endParaRPr lang="ko-KR" altLang="en-US" sz="1400" dirty="0">
                        <a:solidFill>
                          <a:schemeClr val="dk1"/>
                        </a:solidFill>
                        <a:latin typeface="LG Smart UI Regular" panose="020B0500000101010101" pitchFamily="50" charset="-127"/>
                        <a:ea typeface="LG Smart UI Regular" panose="020B0500000101010101" pitchFamily="50" charset="-127"/>
                        <a:cs typeface="Bookman Old Style"/>
                        <a:sym typeface="Bookman Old Style"/>
                      </a:endParaRPr>
                    </a:p>
                  </a:txBody>
                  <a:tcPr marL="78203" marR="78203" marT="41468" marB="41468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Entry condition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OBU</a:t>
                      </a:r>
                      <a:r>
                        <a:rPr lang="ko-KR" altLang="en-US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가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RSUEdgeServer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에게 차량 정보를 전송하여 등록한다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Exit condition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OBU</a:t>
                      </a:r>
                      <a:r>
                        <a:rPr lang="ko-KR" altLang="en-US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가 </a:t>
                      </a:r>
                      <a:r>
                        <a:rPr lang="en-US" altLang="ko-KR" sz="1400" dirty="0" err="1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RSUEdgeServer</a:t>
                      </a:r>
                      <a:r>
                        <a:rPr lang="ko-KR" altLang="en-US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에게 다음 경로를 전송 받는다</a:t>
                      </a:r>
                      <a:r>
                        <a:rPr lang="en-US" altLang="ko-KR" sz="1400" dirty="0">
                          <a:solidFill>
                            <a:schemeClr val="dk1"/>
                          </a:solidFill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  <a:cs typeface="Bookman Old Style"/>
                          <a:sym typeface="Bookman Old Style"/>
                        </a:rPr>
                        <a:t>.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71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Quality requirement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OBU</a:t>
                      </a:r>
                      <a:r>
                        <a:rPr lang="ko-KR" altLang="en-US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에게 다음 링크가 </a:t>
                      </a:r>
                      <a:r>
                        <a:rPr lang="en-US" altLang="ko-KR" sz="14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100ms</a:t>
                      </a:r>
                      <a:r>
                        <a:rPr lang="en-US" altLang="ko-KR" sz="1400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 </a:t>
                      </a:r>
                      <a:r>
                        <a:rPr lang="ko-KR" altLang="en-US" sz="1400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안으로 전송되어야 한다</a:t>
                      </a:r>
                      <a:r>
                        <a:rPr lang="en-US" altLang="ko-KR" sz="1400" baseline="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.</a:t>
                      </a:r>
                      <a:endParaRPr lang="ko-KR" altLang="en-US" sz="14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marL="78203" marR="78203" marT="41468" marB="41468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63688" y="0"/>
            <a:ext cx="5515513" cy="237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3728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Sequence Diagram –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경로 재설정</a:t>
            </a:r>
          </a:p>
        </p:txBody>
      </p:sp>
      <p:pic>
        <p:nvPicPr>
          <p:cNvPr id="2050" name="Picture 2" descr="C:\Users\w1004\Documents\카카오톡 받은 파일\KakaoTalk_20210317_22225269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00" y="1187735"/>
            <a:ext cx="7972425" cy="513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5448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27684" y="2620924"/>
            <a:ext cx="5688632" cy="1616152"/>
          </a:xfrm>
        </p:spPr>
        <p:txBody>
          <a:bodyPr/>
          <a:lstStyle/>
          <a:p>
            <a:r>
              <a:rPr lang="ko-KR" altLang="en-US" sz="9600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감사합니다</a:t>
            </a:r>
            <a:r>
              <a:rPr lang="en-US" altLang="ko-KR" sz="9600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.</a:t>
            </a:r>
            <a:endParaRPr lang="ko-KR" altLang="en-US" sz="9600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4827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32D6D-627A-43AD-B39F-48F406BF4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cs typeface="Bookman Old Style"/>
                <a:sym typeface="Bookman Old Style"/>
              </a:rPr>
              <a:t>Contents</a:t>
            </a:r>
            <a:endParaRPr lang="en-US" altLang="ko-KR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E7836F-6795-4000-BE8D-35DF46DC2A7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112593"/>
              </a:lnSpc>
            </a:pPr>
            <a:endParaRPr lang="en-US" altLang="ko-KR" sz="5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주제 소개</a:t>
            </a:r>
            <a:endParaRPr lang="en-US" altLang="ko-KR" sz="28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endParaRPr lang="en-US" altLang="ko-KR" sz="5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관련 기술 동향 조사 및 분석</a:t>
            </a:r>
            <a:endParaRPr lang="en-US" altLang="ko-KR" sz="28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endParaRPr lang="en-US" altLang="ko-KR" sz="5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시스템 구조</a:t>
            </a:r>
            <a:endParaRPr lang="en-US" altLang="ko-KR" sz="28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endParaRPr lang="en-US" altLang="ko-KR" sz="5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참고문헌</a:t>
            </a:r>
            <a:endParaRPr lang="en-US" altLang="ko-KR" sz="28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endParaRPr lang="en-US" altLang="ko-KR" sz="5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>
              <a:lnSpc>
                <a:spcPct val="112593"/>
              </a:lnSpc>
            </a:pPr>
            <a:r>
              <a:rPr lang="en-US" altLang="ko-KR" sz="28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Q&amp;A</a:t>
            </a:r>
            <a:endParaRPr lang="ko-KR" altLang="en-US" sz="28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52330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73170" y="2581964"/>
            <a:ext cx="3797660" cy="1694073"/>
          </a:xfrm>
        </p:spPr>
        <p:txBody>
          <a:bodyPr/>
          <a:lstStyle/>
          <a:p>
            <a:r>
              <a:rPr lang="en-US" altLang="ko-KR" sz="13800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Q&amp;A</a:t>
            </a:r>
            <a:endParaRPr lang="ko-KR" altLang="en-US" sz="13800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782572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 bwMode="auto">
          <a:xfrm>
            <a:off x="467544" y="116632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latinLnBrk="0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9pPr>
          </a:lstStyle>
          <a:p>
            <a:r>
              <a:rPr kumimoji="0" lang="en-US" altLang="ko-KR" b="0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A* </a:t>
            </a:r>
            <a:r>
              <a:rPr kumimoji="0" lang="ko-KR" altLang="en-US" b="0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알고리즘 설명</a:t>
            </a:r>
          </a:p>
        </p:txBody>
      </p:sp>
      <p:sp>
        <p:nvSpPr>
          <p:cNvPr id="9" name="Google Shape;2291;p32"/>
          <p:cNvSpPr txBox="1"/>
          <p:nvPr/>
        </p:nvSpPr>
        <p:spPr>
          <a:xfrm>
            <a:off x="906518" y="6347475"/>
            <a:ext cx="5798100" cy="215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그림 출처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https://www.secmem.org/blog/2020/04/19/astar/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DD8472-8003-4586-A12F-119A515F35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026" y="3573016"/>
            <a:ext cx="4824536" cy="24251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5D09F3-ACC3-4DD2-AF8D-8566E3D4098E}"/>
              </a:ext>
            </a:extLst>
          </p:cNvPr>
          <p:cNvSpPr txBox="1"/>
          <p:nvPr/>
        </p:nvSpPr>
        <p:spPr>
          <a:xfrm>
            <a:off x="179873" y="1216319"/>
            <a:ext cx="88049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80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f(n) = g(n) + h(n)</a:t>
            </a:r>
          </a:p>
          <a:p>
            <a:pPr algn="l"/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g(n) :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출발 노드에서 현재 노드까지 도달하는데 소요되는 비용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(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간선의 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cost)</a:t>
            </a:r>
          </a:p>
          <a:p>
            <a:pPr algn="l"/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h(n) :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현재 노드에서 목적지 까지 도달하는데 예상되는 비용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(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휴리스틱 </a:t>
            </a:r>
            <a:r>
              <a:rPr lang="ko-KR" altLang="en-US" sz="1800" b="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추정값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)</a:t>
            </a:r>
          </a:p>
          <a:p>
            <a:pPr marL="285750" indent="-285750" algn="l">
              <a:buFont typeface="Symbol" panose="05050102010706020507" pitchFamily="18" charset="2"/>
              <a:buChar char="Þ"/>
            </a:pP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따라서 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h(n)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은 앞으로 어떤 경로를 택할 지에 대한 가중치가 담겨있음</a:t>
            </a:r>
            <a:endParaRPr lang="en-US" altLang="ko-KR" sz="18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285750" indent="-285750" algn="l">
              <a:buFont typeface="Symbol" panose="05050102010706020507" pitchFamily="18" charset="2"/>
              <a:buChar char="Þ"/>
            </a:pPr>
            <a:r>
              <a:rPr lang="ko-KR" altLang="en-US" sz="1800" b="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다익스트라의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경우 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h(n)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을 따로 고려하지 않으므로 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h(n) = 0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인 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A*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의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특수 케이스라고 할 수 있음</a:t>
            </a:r>
            <a:endParaRPr lang="en-US" altLang="ko-KR" sz="18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285750" indent="-285750" algn="l">
              <a:buFont typeface="Symbol" panose="05050102010706020507" pitchFamily="18" charset="2"/>
              <a:buChar char="Þ"/>
            </a:pP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적절한 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h(n)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함수를 선정하는 것이 성능에 큰 영향을 미침</a:t>
            </a:r>
            <a:r>
              <a:rPr lang="en-US" altLang="ko-KR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(</a:t>
            </a:r>
            <a:r>
              <a:rPr lang="ko-KR" altLang="en-US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예 </a:t>
            </a:r>
            <a:r>
              <a:rPr lang="en-US" altLang="ko-KR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</a:t>
            </a:r>
            <a:r>
              <a:rPr lang="en-US" altLang="ko-KR" b="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manhattan</a:t>
            </a:r>
            <a:r>
              <a:rPr lang="en-US" altLang="ko-KR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</a:t>
            </a:r>
            <a:r>
              <a:rPr lang="ko-KR" altLang="en-US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r>
              <a:rPr lang="en-US" altLang="ko-KR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diagonal,</a:t>
            </a:r>
            <a:r>
              <a:rPr lang="ko-KR" altLang="en-US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r>
              <a:rPr lang="en-US" altLang="ko-KR" b="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euclidean</a:t>
            </a:r>
            <a:r>
              <a:rPr lang="ko-KR" altLang="en-US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등</a:t>
            </a:r>
            <a:r>
              <a:rPr lang="en-US" altLang="ko-KR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)</a:t>
            </a:r>
            <a:endParaRPr lang="ko-KR" altLang="en-US" sz="18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DBE3C49-3879-4708-8A70-EBA3F7207113}"/>
              </a:ext>
            </a:extLst>
          </p:cNvPr>
          <p:cNvSpPr/>
          <p:nvPr/>
        </p:nvSpPr>
        <p:spPr>
          <a:xfrm>
            <a:off x="313298" y="3097196"/>
            <a:ext cx="2089734" cy="349268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h(n) : </a:t>
            </a:r>
            <a:r>
              <a:rPr lang="en-US" altLang="ko-KR" dirty="0" err="1"/>
              <a:t>manhatan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8072F1-563B-439F-BC5F-AE2927E2EF10}"/>
              </a:ext>
            </a:extLst>
          </p:cNvPr>
          <p:cNvSpPr txBox="1"/>
          <p:nvPr/>
        </p:nvSpPr>
        <p:spPr>
          <a:xfrm>
            <a:off x="5508104" y="4068563"/>
            <a:ext cx="3096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목적지 좌표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(x, y)</a:t>
            </a:r>
          </a:p>
          <a:p>
            <a:r>
              <a:rPr lang="ko-KR" altLang="en-US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현재 노드 좌표 </a:t>
            </a:r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(a, b)</a:t>
            </a:r>
          </a:p>
          <a:p>
            <a:r>
              <a:rPr lang="en-US" altLang="ko-KR" dirty="0" err="1">
                <a:solidFill>
                  <a:srgbClr val="FF0000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manhatan</a:t>
            </a:r>
            <a:r>
              <a:rPr lang="en-US" altLang="ko-KR" dirty="0">
                <a:solidFill>
                  <a:srgbClr val="FF0000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= |x – a| + |y – b|</a:t>
            </a:r>
            <a:endParaRPr lang="ko-KR" altLang="en-US" dirty="0">
              <a:solidFill>
                <a:srgbClr val="FF0000"/>
              </a:solidFill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57524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 bwMode="auto">
          <a:xfrm>
            <a:off x="467544" y="116632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latinLnBrk="0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9pPr>
          </a:lstStyle>
          <a:p>
            <a:r>
              <a:rPr kumimoji="0" lang="en-US" altLang="ko-KR" b="0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A* </a:t>
            </a:r>
            <a:r>
              <a:rPr kumimoji="0" lang="ko-KR" altLang="en-US" b="0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알고리즘 설명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9" t="36623" r="48447" b="16151"/>
          <a:stretch/>
        </p:blipFill>
        <p:spPr bwMode="auto">
          <a:xfrm>
            <a:off x="683568" y="1404737"/>
            <a:ext cx="3596953" cy="36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77" t="26324" r="48727" b="25082"/>
          <a:stretch/>
        </p:blipFill>
        <p:spPr bwMode="auto">
          <a:xfrm>
            <a:off x="4865598" y="1318509"/>
            <a:ext cx="3463287" cy="36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Google Shape;2291;p32"/>
          <p:cNvSpPr txBox="1"/>
          <p:nvPr/>
        </p:nvSpPr>
        <p:spPr>
          <a:xfrm>
            <a:off x="906518" y="6347475"/>
            <a:ext cx="5798100" cy="215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그림 출처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https://www.secmem.org/blog/2020/04/19/astar/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070455"/>
              </p:ext>
            </p:extLst>
          </p:nvPr>
        </p:nvGraphicFramePr>
        <p:xfrm>
          <a:off x="805782" y="4918509"/>
          <a:ext cx="3352524" cy="118622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19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63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4707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Open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Closed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9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노드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G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H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F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820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s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0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5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5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480266"/>
              </p:ext>
            </p:extLst>
          </p:nvPr>
        </p:nvGraphicFramePr>
        <p:xfrm>
          <a:off x="5148064" y="4797152"/>
          <a:ext cx="3352524" cy="191774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19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63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4707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Open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Closed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노드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G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H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F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s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1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1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6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7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3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3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6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9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4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4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4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8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23528" y="1404737"/>
            <a:ext cx="936104" cy="338554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1.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614036" y="1404737"/>
            <a:ext cx="936104" cy="338554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2.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58826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 bwMode="auto">
          <a:xfrm>
            <a:off x="467544" y="116632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latinLnBrk="0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9pPr>
          </a:lstStyle>
          <a:p>
            <a:r>
              <a:rPr kumimoji="0" lang="en-US" altLang="ko-KR" b="0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A* </a:t>
            </a:r>
            <a:r>
              <a:rPr kumimoji="0" lang="ko-KR" altLang="en-US" b="0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알고리즘 설명</a:t>
            </a:r>
          </a:p>
        </p:txBody>
      </p:sp>
      <p:sp>
        <p:nvSpPr>
          <p:cNvPr id="9" name="Google Shape;2291;p32"/>
          <p:cNvSpPr txBox="1"/>
          <p:nvPr/>
        </p:nvSpPr>
        <p:spPr>
          <a:xfrm>
            <a:off x="906518" y="6347475"/>
            <a:ext cx="5798100" cy="215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그림 출처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https://www.secmem.org/blog/2020/04/19/astar/</a:t>
            </a: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61" t="34089" r="48873" b="19034"/>
          <a:stretch/>
        </p:blipFill>
        <p:spPr bwMode="auto">
          <a:xfrm>
            <a:off x="583892" y="1197152"/>
            <a:ext cx="3640641" cy="36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8" t="16144" r="48593" b="34693"/>
          <a:stretch/>
        </p:blipFill>
        <p:spPr bwMode="auto">
          <a:xfrm>
            <a:off x="4729201" y="1197152"/>
            <a:ext cx="3452523" cy="360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628102"/>
              </p:ext>
            </p:extLst>
          </p:nvPr>
        </p:nvGraphicFramePr>
        <p:xfrm>
          <a:off x="872009" y="4797152"/>
          <a:ext cx="3352524" cy="191774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19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63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4707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Open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Closed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노드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G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H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F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s,1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3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3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6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9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4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4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4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8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2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4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5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9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4613175"/>
              </p:ext>
            </p:extLst>
          </p:nvPr>
        </p:nvGraphicFramePr>
        <p:xfrm>
          <a:off x="4716016" y="4797152"/>
          <a:ext cx="3352524" cy="191774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190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90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635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54707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Open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Closed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노드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G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H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F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S,1,4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3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3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6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9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2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4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5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9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F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7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0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LG Smart UI Regular" panose="020B0500000101010101" pitchFamily="50" charset="-127"/>
                          <a:ea typeface="LG Smart UI Regular" panose="020B0500000101010101" pitchFamily="50" charset="-127"/>
                        </a:rPr>
                        <a:t>7</a:t>
                      </a:r>
                      <a:endParaRPr lang="ko-KR" altLang="en-US" sz="1800" dirty="0">
                        <a:latin typeface="LG Smart UI Regular" panose="020B0500000101010101" pitchFamily="50" charset="-127"/>
                        <a:ea typeface="LG Smart UI Regular" panose="020B0500000101010101" pitchFamily="50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23528" y="1404737"/>
            <a:ext cx="936104" cy="338554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3.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614036" y="1404737"/>
            <a:ext cx="936104" cy="338554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altLang="ko-KR" dirty="0"/>
              <a:t>4.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3958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32D6D-627A-43AD-B39F-48F406BF4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sym typeface="Bookman Old Style"/>
              </a:rPr>
              <a:t>주제 소개 </a:t>
            </a:r>
            <a:r>
              <a:rPr lang="en-US" altLang="ko-KR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sym typeface="Bookman Old Style"/>
              </a:rPr>
              <a:t>- </a:t>
            </a:r>
            <a:r>
              <a:rPr lang="ko-KR" altLang="en-US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sym typeface="Bookman Old Style"/>
              </a:rPr>
              <a:t>주제선정 이유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pic>
        <p:nvPicPr>
          <p:cNvPr id="6" name="Google Shape;95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328" y="1709016"/>
            <a:ext cx="6459968" cy="2008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5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584" y="3785043"/>
            <a:ext cx="2850675" cy="2452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953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67944" y="3789040"/>
            <a:ext cx="2643175" cy="2452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77E7836F-6795-4000-BE8D-35DF46DC2A7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697632"/>
          </a:xfrm>
        </p:spPr>
        <p:txBody>
          <a:bodyPr/>
          <a:lstStyle/>
          <a:p>
            <a:pPr>
              <a:lnSpc>
                <a:spcPct val="112593"/>
              </a:lnSpc>
            </a:pPr>
            <a:r>
              <a:rPr lang="ko-KR" altLang="en-US" sz="28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자율주행 인프라의 부상</a:t>
            </a:r>
            <a:r>
              <a:rPr lang="en-US" altLang="ko-KR" sz="2800" baseline="300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[1]</a:t>
            </a:r>
            <a:endParaRPr lang="ko-KR" altLang="en-US" sz="2800" baseline="300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2" name="Google Shape;2291;p32"/>
          <p:cNvSpPr txBox="1"/>
          <p:nvPr/>
        </p:nvSpPr>
        <p:spPr>
          <a:xfrm>
            <a:off x="906518" y="6347475"/>
            <a:ext cx="5798100" cy="215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lvl="0"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[1]</a:t>
            </a:r>
            <a:r>
              <a:rPr lang="ko-KR" altLang="en-US" sz="1000" b="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삼정</a:t>
            </a: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KPMG </a:t>
            </a: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경제연구원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- </a:t>
            </a: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자율주행이 만드는 새로운 변화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(Vol. 69. 2020)</a:t>
            </a:r>
          </a:p>
        </p:txBody>
      </p:sp>
    </p:spTree>
    <p:extLst>
      <p:ext uri="{BB962C8B-B14F-4D97-AF65-F5344CB8AC3E}">
        <p14:creationId xmlns:p14="http://schemas.microsoft.com/office/powerpoint/2010/main" val="4094623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32D6D-627A-43AD-B39F-48F406BF4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sym typeface="Bookman Old Style"/>
              </a:rPr>
              <a:t>주제 소개 </a:t>
            </a:r>
            <a:r>
              <a:rPr lang="en-US" altLang="ko-KR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sym typeface="Bookman Old Style"/>
              </a:rPr>
              <a:t>- </a:t>
            </a:r>
            <a:r>
              <a:rPr lang="ko-KR" altLang="en-US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sym typeface="Bookman Old Style"/>
              </a:rPr>
              <a:t>주제선정 이유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2" name="Google Shape;2291;p32"/>
          <p:cNvSpPr txBox="1"/>
          <p:nvPr/>
        </p:nvSpPr>
        <p:spPr>
          <a:xfrm>
            <a:off x="906518" y="6347475"/>
            <a:ext cx="7679518" cy="553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lvl="0"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사진 출처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</a:t>
            </a: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현대모비스 공식 블로그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– </a:t>
            </a: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자율주행차의 커뮤니케이션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V2X!</a:t>
            </a:r>
          </a:p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스마트교통 사이버보안 가이드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– </a:t>
            </a: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한국인터넷진흥원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http://www.kisa.or.kr/uploadfile/201805/201805290958171071.pdf)</a:t>
            </a:r>
          </a:p>
          <a:p>
            <a:pPr lvl="0"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10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9C5AF1E-847E-49D3-9E41-B3BF08D70E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0" t="4634" r="3195" b="44132"/>
          <a:stretch/>
        </p:blipFill>
        <p:spPr>
          <a:xfrm>
            <a:off x="251520" y="3068960"/>
            <a:ext cx="8334516" cy="3113995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328800B8-7228-4D83-A942-8A1B9605EFDC}"/>
              </a:ext>
            </a:extLst>
          </p:cNvPr>
          <p:cNvSpPr/>
          <p:nvPr/>
        </p:nvSpPr>
        <p:spPr>
          <a:xfrm>
            <a:off x="7496120" y="3410457"/>
            <a:ext cx="868197" cy="1296144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5FDD81-C7C4-4975-8222-92C0ECF248C3}"/>
              </a:ext>
            </a:extLst>
          </p:cNvPr>
          <p:cNvSpPr txBox="1"/>
          <p:nvPr/>
        </p:nvSpPr>
        <p:spPr>
          <a:xfrm>
            <a:off x="7603465" y="3090771"/>
            <a:ext cx="7299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RSU</a:t>
            </a:r>
            <a:endParaRPr lang="ko-KR" altLang="en-US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C39A62-9679-4ADD-85E7-429DB1AA2093}"/>
              </a:ext>
            </a:extLst>
          </p:cNvPr>
          <p:cNvSpPr txBox="1"/>
          <p:nvPr/>
        </p:nvSpPr>
        <p:spPr>
          <a:xfrm>
            <a:off x="5974635" y="4456915"/>
            <a:ext cx="7299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OBU</a:t>
            </a:r>
            <a:endParaRPr lang="ko-KR" altLang="en-US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D45141-AFAD-442D-AA92-9E8B06D49FE1}"/>
              </a:ext>
            </a:extLst>
          </p:cNvPr>
          <p:cNvSpPr/>
          <p:nvPr/>
        </p:nvSpPr>
        <p:spPr>
          <a:xfrm rot="5400000">
            <a:off x="6503495" y="3935409"/>
            <a:ext cx="953824" cy="2483746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solidFill>
              <a:srgbClr val="FF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604B5A58-B22C-43DA-A456-C8894E3A79C8}"/>
              </a:ext>
            </a:extLst>
          </p:cNvPr>
          <p:cNvSpPr txBox="1">
            <a:spLocks/>
          </p:cNvSpPr>
          <p:nvPr/>
        </p:nvSpPr>
        <p:spPr bwMode="auto">
          <a:xfrm>
            <a:off x="457200" y="1143000"/>
            <a:ext cx="8229600" cy="1780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73050" indent="-273050" algn="l" rtl="0" eaLnBrk="1" fontAlgn="base" latinLnBrk="0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6000"/>
              <a:buFont typeface="Wingdings 3" pitchFamily="18" charset="2"/>
              <a:buChar char=""/>
              <a:defRPr sz="2600" kern="1200">
                <a:solidFill>
                  <a:schemeClr val="tx1"/>
                </a:solidFill>
                <a:latin typeface="+mn-lt"/>
                <a:ea typeface="+mn-ea"/>
                <a:cs typeface="맑은 고딕"/>
              </a:defRPr>
            </a:lvl1pPr>
            <a:lvl2pPr marL="547688" indent="-273050" algn="l" rtl="0" eaLnBrk="1" fontAlgn="base" latinLnBrk="0" hangingPunct="0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76000"/>
              <a:buFont typeface="Wingdings 3" pitchFamily="18" charset="2"/>
              <a:buChar char=""/>
              <a:defRPr sz="2300" kern="1200">
                <a:solidFill>
                  <a:schemeClr val="tx2"/>
                </a:solidFill>
                <a:latin typeface="+mn-lt"/>
                <a:ea typeface="+mn-ea"/>
                <a:cs typeface="맑은 고딕"/>
              </a:defRPr>
            </a:lvl2pPr>
            <a:lvl3pPr marL="822325" indent="-228600" algn="l" rtl="0" eaLnBrk="1" fontAlgn="base" latinLnBrk="0" hangingPunct="0">
              <a:spcBef>
                <a:spcPts val="500"/>
              </a:spcBef>
              <a:spcAft>
                <a:spcPct val="0"/>
              </a:spcAft>
              <a:buClr>
                <a:srgbClr val="BCBCBC"/>
              </a:buClr>
              <a:buSzPct val="76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맑은 고딕"/>
              </a:defRPr>
            </a:lvl3pPr>
            <a:lvl4pPr marL="1096963" indent="-228600" algn="l" rtl="0" eaLnBrk="1" fontAlgn="base" latinLnBrk="0" hangingPunct="0">
              <a:spcBef>
                <a:spcPts val="400"/>
              </a:spcBef>
              <a:spcAft>
                <a:spcPct val="0"/>
              </a:spcAft>
              <a:buClr>
                <a:srgbClr val="8BA2B4"/>
              </a:buClr>
              <a:buSzPct val="70000"/>
              <a:buFont typeface="Wingdings" pitchFamily="2" charset="2"/>
              <a:buChar char=""/>
              <a:defRPr sz="2000" kern="1200">
                <a:solidFill>
                  <a:schemeClr val="tx1"/>
                </a:solidFill>
                <a:latin typeface="+mn-lt"/>
                <a:ea typeface="+mn-ea"/>
                <a:cs typeface="맑은 고딕"/>
              </a:defRPr>
            </a:lvl4pPr>
            <a:lvl5pPr marL="1371600" indent="-228600" algn="l" rtl="0" eaLnBrk="1" fontAlgn="base" latinLnBrk="0" hangingPunct="0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"/>
              <a:defRPr sz="1600" kern="1200">
                <a:solidFill>
                  <a:schemeClr val="tx1"/>
                </a:solidFill>
                <a:latin typeface="+mn-lt"/>
                <a:ea typeface="+mn-ea"/>
                <a:cs typeface="맑은 고딕"/>
              </a:defRPr>
            </a:lvl5pPr>
            <a:lvl6pPr marL="1645920" indent="-182880" algn="l" rtl="0" eaLnBrk="1" latinLnBrk="1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1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1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1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2593"/>
              </a:lnSpc>
            </a:pPr>
            <a:r>
              <a:rPr lang="ko-KR" altLang="en-US" sz="24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자율주행 인프라</a:t>
            </a:r>
            <a:r>
              <a:rPr lang="en-US" altLang="ko-KR" sz="24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(V2X – Vehicle to Everything)</a:t>
            </a:r>
          </a:p>
          <a:p>
            <a:pPr lvl="1">
              <a:lnSpc>
                <a:spcPct val="112593"/>
              </a:lnSpc>
            </a:pPr>
            <a:r>
              <a:rPr lang="en-US" altLang="ko-KR" sz="1800" b="0" dirty="0">
                <a:solidFill>
                  <a:schemeClr val="tx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RSU(Road Side Unit) : </a:t>
            </a:r>
            <a:r>
              <a:rPr lang="ko-KR" altLang="en-US" sz="1800" b="0" dirty="0">
                <a:solidFill>
                  <a:schemeClr val="tx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차량단말기</a:t>
            </a:r>
            <a:r>
              <a:rPr lang="en-US" altLang="ko-KR" sz="1800" b="0" dirty="0">
                <a:solidFill>
                  <a:schemeClr val="tx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(OBU)</a:t>
            </a:r>
            <a:r>
              <a:rPr lang="ko-KR" altLang="en-US" sz="1800" b="0" dirty="0">
                <a:solidFill>
                  <a:schemeClr val="tx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와 상호 통신을 통해 안정적인 서비스를 제공하기 위한 </a:t>
            </a:r>
            <a:r>
              <a:rPr lang="ko-KR" altLang="en-US" sz="1800" b="0" u="sng" dirty="0">
                <a:solidFill>
                  <a:schemeClr val="tx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기지국 장치</a:t>
            </a:r>
            <a:endParaRPr lang="en-US" altLang="ko-KR" sz="1800" b="0" u="sng" dirty="0">
              <a:solidFill>
                <a:schemeClr val="tx1"/>
              </a:solidFill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 lvl="1"/>
            <a:r>
              <a:rPr kumimoji="0" lang="en-US" altLang="ko-KR" sz="1800" b="0" dirty="0">
                <a:solidFill>
                  <a:schemeClr val="tx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OBU(On Board Unit) : RSU</a:t>
            </a:r>
            <a:r>
              <a:rPr kumimoji="0" lang="ko-KR" altLang="en-US" sz="1800" b="0" dirty="0">
                <a:solidFill>
                  <a:schemeClr val="tx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와 상호 통신을 통해 안정적인 서비스를 제공하는 </a:t>
            </a:r>
            <a:r>
              <a:rPr kumimoji="0" lang="ko-KR" altLang="en-US" sz="1800" b="0" u="sng" dirty="0">
                <a:solidFill>
                  <a:schemeClr val="tx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차량 단말 장치</a:t>
            </a:r>
          </a:p>
        </p:txBody>
      </p:sp>
    </p:spTree>
    <p:extLst>
      <p:ext uri="{BB962C8B-B14F-4D97-AF65-F5344CB8AC3E}">
        <p14:creationId xmlns:p14="http://schemas.microsoft.com/office/powerpoint/2010/main" val="1583057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주제 소개 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–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전체 시스템 </a:t>
            </a:r>
            <a:r>
              <a:rPr lang="ko-KR" altLang="en-US" dirty="0" err="1">
                <a:latin typeface="LG Smart UI Bold" panose="020B0800000101010101" pitchFamily="50" charset="-127"/>
                <a:ea typeface="LG Smart UI Bold" panose="020B0800000101010101" pitchFamily="50" charset="-127"/>
              </a:rPr>
              <a:t>아키텍쳐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D7CC1DA-7968-405B-943D-94DC50D61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245" y="1287855"/>
            <a:ext cx="7326560" cy="5016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002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F32D6D-627A-43AD-B39F-48F406BF4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12593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sym typeface="Bookman Old Style"/>
              </a:rPr>
              <a:t>주제 소개 </a:t>
            </a:r>
            <a:r>
              <a:rPr lang="en-US" altLang="ko-KR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sym typeface="Bookman Old Style"/>
              </a:rPr>
              <a:t>– </a:t>
            </a:r>
            <a:r>
              <a:rPr lang="ko-KR" altLang="en-US" sz="3202" dirty="0">
                <a:solidFill>
                  <a:srgbClr val="464653"/>
                </a:solidFill>
                <a:latin typeface="LG Smart UI Bold" panose="020B0800000101010101" pitchFamily="50" charset="-127"/>
                <a:ea typeface="LG Smart UI Bold" panose="020B0800000101010101" pitchFamily="50" charset="-127"/>
                <a:sym typeface="Bookman Old Style"/>
              </a:rPr>
              <a:t>제공 서비스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E7836F-6795-4000-BE8D-35DF46DC2A7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363216"/>
            <a:ext cx="8229600" cy="3721968"/>
          </a:xfrm>
        </p:spPr>
        <p:txBody>
          <a:bodyPr/>
          <a:lstStyle/>
          <a:p>
            <a:pPr lvl="0">
              <a:lnSpc>
                <a:spcPct val="112593"/>
              </a:lnSpc>
            </a:pP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CCTV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를 통해 도로의 막힘 정도를 확인</a:t>
            </a: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도로가 막힐 시 </a:t>
            </a: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RSU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가 경로를 </a:t>
            </a:r>
            <a:r>
              <a:rPr lang="ko-KR" altLang="en-US" sz="24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재탐색하여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최적 경로 제공</a:t>
            </a:r>
            <a:endParaRPr lang="en-US" altLang="ko-KR" sz="2400" dirty="0">
              <a:solidFill>
                <a:schemeClr val="dk1"/>
              </a:solidFill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lvl="0">
              <a:lnSpc>
                <a:spcPct val="112593"/>
              </a:lnSpc>
            </a:pP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CCTV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를 통해 도로 위의 사고 상황</a:t>
            </a: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sz="24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포트홀</a:t>
            </a: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sz="24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공사중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등 </a:t>
            </a: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2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차 사고가 날 수 있는 위험 상황을 발견</a:t>
            </a: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RSU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가 차량에게 위험상황 정보 전달 및 경로 </a:t>
            </a:r>
            <a:r>
              <a:rPr lang="ko-KR" altLang="en-US" sz="24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재탐색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endParaRPr lang="en-US" altLang="ko-KR" sz="2400" dirty="0">
              <a:solidFill>
                <a:schemeClr val="dk1"/>
              </a:solidFill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lvl="0">
              <a:lnSpc>
                <a:spcPct val="112593"/>
              </a:lnSpc>
            </a:pPr>
            <a:r>
              <a:rPr lang="ko-KR" altLang="en-US" sz="24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엣지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컴퓨팅 기술을 사용해 차량의 경로를 실시간으로 </a:t>
            </a:r>
            <a:r>
              <a:rPr lang="ko-KR" altLang="en-US" sz="24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재탐색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및 최적경로 제공</a:t>
            </a: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. 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불필요한 정보를 </a:t>
            </a:r>
            <a:r>
              <a:rPr lang="ko-KR" altLang="en-US" sz="24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블러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처리하여 프라이버시 보호</a:t>
            </a:r>
            <a:endParaRPr lang="en-US" altLang="ko-KR" sz="2400" dirty="0">
              <a:solidFill>
                <a:schemeClr val="dk1"/>
              </a:solidFill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>
              <a:lnSpc>
                <a:spcPct val="112593"/>
              </a:lnSpc>
            </a:pP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딥러닝을 사용해 도로 막힘</a:t>
            </a: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사고상황</a:t>
            </a:r>
            <a:r>
              <a:rPr lang="en-US" altLang="ko-KR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sz="240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공사중</a:t>
            </a:r>
            <a:r>
              <a:rPr lang="ko-KR" altLang="en-US" sz="240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등을 감지</a:t>
            </a:r>
            <a:endParaRPr lang="ko-KR" altLang="en-US" sz="2800" dirty="0">
              <a:solidFill>
                <a:schemeClr val="dk1"/>
              </a:solidFill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6657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관련 기술 동향 조사 및 분석 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- 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기반기술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(1)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1476" name="Google Shape;1476;p29"/>
          <p:cNvSpPr txBox="1"/>
          <p:nvPr/>
        </p:nvSpPr>
        <p:spPr>
          <a:xfrm>
            <a:off x="1115616" y="3488956"/>
            <a:ext cx="97753" cy="31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0061" anchor="t" anchorCtr="0">
            <a:spAutoFit/>
          </a:bodyPr>
          <a:lstStyle/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endParaRPr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477" name="Google Shape;1477;p29"/>
          <p:cNvSpPr txBox="1"/>
          <p:nvPr/>
        </p:nvSpPr>
        <p:spPr>
          <a:xfrm>
            <a:off x="1115616" y="4757973"/>
            <a:ext cx="97753" cy="31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0061" anchor="t" anchorCtr="0">
            <a:spAutoFit/>
          </a:bodyPr>
          <a:lstStyle/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endParaRPr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8" name="Google Shape;2291;p32"/>
          <p:cNvSpPr txBox="1"/>
          <p:nvPr/>
        </p:nvSpPr>
        <p:spPr>
          <a:xfrm>
            <a:off x="906518" y="6347475"/>
            <a:ext cx="7679518" cy="38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스마트교통 사이버보안 가이드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– </a:t>
            </a: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한국인터넷진흥원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  <a:hlinkClick r:id="rId3"/>
              </a:rPr>
              <a:t>http://www.kisa.or.kr/uploadfile/201805/201805290958171071.pdf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)</a:t>
            </a:r>
          </a:p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출처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</a:t>
            </a:r>
            <a:r>
              <a:rPr lang="en-US" altLang="ko-KR" sz="1000" b="0" dirty="0">
                <a:latin typeface="LG Smart UI Regular" panose="020B0500000101010101" pitchFamily="50" charset="-127"/>
                <a:ea typeface="LG Smart UI Regular" panose="020B0500000101010101" pitchFamily="50" charset="-127"/>
                <a:hlinkClick r:id="rId4"/>
              </a:rPr>
              <a:t>https://www.autoelectronics.co.kr/article/articleView.asp?idx=3796</a:t>
            </a:r>
            <a:endParaRPr lang="en-US" altLang="ko-KR" sz="10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24" name="Google Shape;1479;p29">
            <a:extLst>
              <a:ext uri="{FF2B5EF4-FFF2-40B4-BE49-F238E27FC236}">
                <a16:creationId xmlns:a16="http://schemas.microsoft.com/office/drawing/2014/main" id="{F52A7287-A810-4EB5-B80E-036F4F44C944}"/>
              </a:ext>
            </a:extLst>
          </p:cNvPr>
          <p:cNvSpPr/>
          <p:nvPr/>
        </p:nvSpPr>
        <p:spPr>
          <a:xfrm>
            <a:off x="251520" y="1580346"/>
            <a:ext cx="8568952" cy="1710470"/>
          </a:xfrm>
          <a:prstGeom prst="rect">
            <a:avLst/>
          </a:prstGeom>
          <a:solidFill>
            <a:srgbClr val="C9DAF8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endParaRPr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6828188-7DAF-4046-8800-1814B127B64A}"/>
              </a:ext>
            </a:extLst>
          </p:cNvPr>
          <p:cNvGrpSpPr/>
          <p:nvPr/>
        </p:nvGrpSpPr>
        <p:grpSpPr>
          <a:xfrm>
            <a:off x="484576" y="1160353"/>
            <a:ext cx="991080" cy="1044511"/>
            <a:chOff x="1187624" y="1217273"/>
            <a:chExt cx="991080" cy="1044511"/>
          </a:xfrm>
        </p:grpSpPr>
        <p:sp>
          <p:nvSpPr>
            <p:cNvPr id="26" name="Google Shape;1480;p29">
              <a:extLst>
                <a:ext uri="{FF2B5EF4-FFF2-40B4-BE49-F238E27FC236}">
                  <a16:creationId xmlns:a16="http://schemas.microsoft.com/office/drawing/2014/main" id="{F37F59E3-F0B1-4ECD-94CA-4A980A33D337}"/>
                </a:ext>
              </a:extLst>
            </p:cNvPr>
            <p:cNvSpPr/>
            <p:nvPr/>
          </p:nvSpPr>
          <p:spPr>
            <a:xfrm>
              <a:off x="1187624" y="1217273"/>
              <a:ext cx="991080" cy="1044511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l">
                <a:spcBef>
                  <a:spcPts val="0"/>
                </a:spcBef>
                <a:spcAft>
                  <a:spcPts val="0"/>
                </a:spcAft>
              </a:pPr>
              <a:endParaRPr sz="2800">
                <a:solidFill>
                  <a:srgbClr val="FFFFFF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endParaRPr>
            </a:p>
          </p:txBody>
        </p:sp>
        <p:sp>
          <p:nvSpPr>
            <p:cNvPr id="33" name="Google Shape;1481;p29">
              <a:extLst>
                <a:ext uri="{FF2B5EF4-FFF2-40B4-BE49-F238E27FC236}">
                  <a16:creationId xmlns:a16="http://schemas.microsoft.com/office/drawing/2014/main" id="{15B2BD5A-77C8-4025-B565-12E6F1C00FE4}"/>
                </a:ext>
              </a:extLst>
            </p:cNvPr>
            <p:cNvSpPr txBox="1"/>
            <p:nvPr/>
          </p:nvSpPr>
          <p:spPr>
            <a:xfrm>
              <a:off x="1398194" y="1469359"/>
              <a:ext cx="717044" cy="5539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l">
                <a:spcBef>
                  <a:spcPts val="0"/>
                </a:spcBef>
                <a:spcAft>
                  <a:spcPts val="0"/>
                </a:spcAft>
              </a:pPr>
              <a:r>
                <a:rPr lang="en-US" sz="2400" dirty="0">
                  <a:solidFill>
                    <a:srgbClr val="FFFFFF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01</a:t>
              </a:r>
              <a:endParaRPr sz="2400" dirty="0">
                <a:solidFill>
                  <a:srgbClr val="FFFFFF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endParaRPr>
            </a:p>
          </p:txBody>
        </p:sp>
      </p:grpSp>
      <p:sp>
        <p:nvSpPr>
          <p:cNvPr id="31" name="Google Shape;1482;p29"/>
          <p:cNvSpPr txBox="1"/>
          <p:nvPr/>
        </p:nvSpPr>
        <p:spPr>
          <a:xfrm>
            <a:off x="1622760" y="1647348"/>
            <a:ext cx="6963276" cy="564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143" tIns="80143" rIns="80143" bIns="80143" anchor="t" anchorCtr="0">
            <a:spAutoFit/>
          </a:bodyPr>
          <a:lstStyle/>
          <a:p>
            <a:pPr lvl="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</a:pPr>
            <a:r>
              <a:rPr lang="en-US" altLang="ko-KR" sz="24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WAVE (Wireless Access in Vehicular Environment)</a:t>
            </a:r>
          </a:p>
        </p:txBody>
      </p:sp>
      <p:sp>
        <p:nvSpPr>
          <p:cNvPr id="32" name="Google Shape;1488;p29"/>
          <p:cNvSpPr txBox="1"/>
          <p:nvPr/>
        </p:nvSpPr>
        <p:spPr>
          <a:xfrm>
            <a:off x="695146" y="2357599"/>
            <a:ext cx="7481906" cy="711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0061" anchor="t" anchorCtr="0">
            <a:spAutoFit/>
          </a:bodyPr>
          <a:lstStyle/>
          <a:p>
            <a:pPr marL="457200" lvl="0" indent="-36830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  <a:buFont typeface="Bookman Old Style"/>
              <a:buChar char="●"/>
            </a:pP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차량이 고속 이동환경에서 차량과 인프라 간 패킷 프레임을 짧은 시간 내에 주고받을 수 있는 무선통신 기술</a:t>
            </a:r>
          </a:p>
        </p:txBody>
      </p:sp>
      <p:graphicFrame>
        <p:nvGraphicFramePr>
          <p:cNvPr id="35" name="표 9">
            <a:extLst>
              <a:ext uri="{FF2B5EF4-FFF2-40B4-BE49-F238E27FC236}">
                <a16:creationId xmlns:a16="http://schemas.microsoft.com/office/drawing/2014/main" id="{D6C6B27F-74E3-4239-A7E4-39C749C998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88637"/>
              </p:ext>
            </p:extLst>
          </p:nvPr>
        </p:nvGraphicFramePr>
        <p:xfrm>
          <a:off x="755576" y="4540534"/>
          <a:ext cx="6408712" cy="111252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2232248">
                  <a:extLst>
                    <a:ext uri="{9D8B030D-6E8A-4147-A177-3AD203B41FA5}">
                      <a16:colId xmlns:a16="http://schemas.microsoft.com/office/drawing/2014/main" val="434987178"/>
                    </a:ext>
                  </a:extLst>
                </a:gridCol>
                <a:gridCol w="4176464">
                  <a:extLst>
                    <a:ext uri="{9D8B030D-6E8A-4147-A177-3AD203B41FA5}">
                      <a16:colId xmlns:a16="http://schemas.microsoft.com/office/drawing/2014/main" val="37598389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통신기술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지연성능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5423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WAVE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교통체증 상황에서도 </a:t>
                      </a:r>
                      <a:r>
                        <a:rPr lang="en-US" altLang="ko-KR" dirty="0"/>
                        <a:t>10ms </a:t>
                      </a:r>
                      <a:r>
                        <a:rPr lang="ko-KR" altLang="en-US" dirty="0"/>
                        <a:t>이하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66901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C-V2X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최대 </a:t>
                      </a:r>
                      <a:r>
                        <a:rPr lang="en-US" altLang="ko-KR" dirty="0"/>
                        <a:t>100ms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110940"/>
                  </a:ext>
                </a:extLst>
              </a:tr>
            </a:tbl>
          </a:graphicData>
        </a:graphic>
      </p:graphicFrame>
      <p:sp>
        <p:nvSpPr>
          <p:cNvPr id="36" name="Google Shape;1488;p29">
            <a:extLst>
              <a:ext uri="{FF2B5EF4-FFF2-40B4-BE49-F238E27FC236}">
                <a16:creationId xmlns:a16="http://schemas.microsoft.com/office/drawing/2014/main" id="{AA17C384-06BE-476A-BF2B-9A55812FF70C}"/>
              </a:ext>
            </a:extLst>
          </p:cNvPr>
          <p:cNvSpPr txBox="1"/>
          <p:nvPr/>
        </p:nvSpPr>
        <p:spPr>
          <a:xfrm>
            <a:off x="695518" y="3524411"/>
            <a:ext cx="7481906" cy="795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0061" anchor="t" anchorCtr="0">
            <a:spAutoFit/>
          </a:bodyPr>
          <a:lstStyle/>
          <a:p>
            <a:pPr marL="457200" lvl="0" indent="-36830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  <a:buFont typeface="Bookman Old Style"/>
              <a:buChar char="●"/>
            </a:pP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V2X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의 두가지 통신기술</a:t>
            </a:r>
            <a:endParaRPr lang="en-US" altLang="ko-KR" sz="20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 marL="88900" lvl="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</a:pPr>
            <a:endParaRPr lang="en-US" altLang="ko-KR" sz="5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 marL="88900" lvl="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WAVE(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무선랜 기반</a:t>
            </a: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) vs C-V2X(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셀룰러 기반</a:t>
            </a: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43558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관련 기술 동향 조사 및 분석 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- 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기반기술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(2)</a:t>
            </a:r>
            <a:endParaRPr lang="ko-KR" altLang="en-US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18" name="Google Shape;2291;p32"/>
          <p:cNvSpPr txBox="1"/>
          <p:nvPr/>
        </p:nvSpPr>
        <p:spPr>
          <a:xfrm>
            <a:off x="906518" y="6347475"/>
            <a:ext cx="5798100" cy="553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t" anchorCtr="0">
            <a:spAutoFit/>
          </a:bodyPr>
          <a:lstStyle/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[2] </a:t>
            </a:r>
            <a:r>
              <a:rPr lang="ko-KR" altLang="en-US" sz="1000" b="0" dirty="0" err="1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위키백과</a:t>
            </a: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“MQTT”, https://ko.wikipedia.org/wiki/MQTT (2021.03.23)</a:t>
            </a:r>
          </a:p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사진출처 </a:t>
            </a:r>
            <a:r>
              <a:rPr lang="en-US" altLang="ko-KR" sz="1000" b="0" dirty="0">
                <a:solidFill>
                  <a:schemeClr val="dk1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: https://aws.amazon.com/ko/blogs/korea/machine-learning-at-the-edge-using-and-retraining-image-classification-models-with-aws-iot-greengrass-part-1/</a:t>
            </a:r>
            <a:endParaRPr lang="en-US" altLang="ko-KR" sz="10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29" name="Google Shape;1479;p29">
            <a:extLst>
              <a:ext uri="{FF2B5EF4-FFF2-40B4-BE49-F238E27FC236}">
                <a16:creationId xmlns:a16="http://schemas.microsoft.com/office/drawing/2014/main" id="{6CC9E6A1-7F4C-4068-8B25-09EAB9EEE741}"/>
              </a:ext>
            </a:extLst>
          </p:cNvPr>
          <p:cNvSpPr/>
          <p:nvPr/>
        </p:nvSpPr>
        <p:spPr>
          <a:xfrm>
            <a:off x="251520" y="1580346"/>
            <a:ext cx="8568952" cy="4656966"/>
          </a:xfrm>
          <a:prstGeom prst="rect">
            <a:avLst/>
          </a:prstGeom>
          <a:solidFill>
            <a:srgbClr val="C9DAF8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endParaRPr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0EAB4F52-E2F9-43D5-A343-BD4599681DA4}"/>
              </a:ext>
            </a:extLst>
          </p:cNvPr>
          <p:cNvGrpSpPr/>
          <p:nvPr/>
        </p:nvGrpSpPr>
        <p:grpSpPr>
          <a:xfrm>
            <a:off x="484576" y="1160353"/>
            <a:ext cx="991080" cy="1044511"/>
            <a:chOff x="1187624" y="1217273"/>
            <a:chExt cx="991080" cy="1044511"/>
          </a:xfrm>
        </p:grpSpPr>
        <p:sp>
          <p:nvSpPr>
            <p:cNvPr id="33" name="Google Shape;1480;p29">
              <a:extLst>
                <a:ext uri="{FF2B5EF4-FFF2-40B4-BE49-F238E27FC236}">
                  <a16:creationId xmlns:a16="http://schemas.microsoft.com/office/drawing/2014/main" id="{0EB32413-16B0-4330-986A-F11E0E4C7AB6}"/>
                </a:ext>
              </a:extLst>
            </p:cNvPr>
            <p:cNvSpPr/>
            <p:nvPr/>
          </p:nvSpPr>
          <p:spPr>
            <a:xfrm>
              <a:off x="1187624" y="1217273"/>
              <a:ext cx="991080" cy="1044511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l">
                <a:spcBef>
                  <a:spcPts val="0"/>
                </a:spcBef>
                <a:spcAft>
                  <a:spcPts val="0"/>
                </a:spcAft>
              </a:pPr>
              <a:endParaRPr sz="2800">
                <a:solidFill>
                  <a:srgbClr val="FFFFFF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endParaRPr>
            </a:p>
          </p:txBody>
        </p:sp>
        <p:sp>
          <p:nvSpPr>
            <p:cNvPr id="34" name="Google Shape;1481;p29">
              <a:extLst>
                <a:ext uri="{FF2B5EF4-FFF2-40B4-BE49-F238E27FC236}">
                  <a16:creationId xmlns:a16="http://schemas.microsoft.com/office/drawing/2014/main" id="{CB286D06-313F-4A07-B4F1-A16815B9517A}"/>
                </a:ext>
              </a:extLst>
            </p:cNvPr>
            <p:cNvSpPr txBox="1"/>
            <p:nvPr/>
          </p:nvSpPr>
          <p:spPr>
            <a:xfrm>
              <a:off x="1398194" y="1469359"/>
              <a:ext cx="717044" cy="5539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l">
                <a:spcBef>
                  <a:spcPts val="0"/>
                </a:spcBef>
                <a:spcAft>
                  <a:spcPts val="0"/>
                </a:spcAft>
              </a:pPr>
              <a:r>
                <a:rPr lang="en-US" sz="2400" dirty="0">
                  <a:solidFill>
                    <a:srgbClr val="FFFFFF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02</a:t>
              </a:r>
              <a:endParaRPr sz="2400" dirty="0">
                <a:solidFill>
                  <a:srgbClr val="FFFFFF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endParaRPr>
            </a:p>
          </p:txBody>
        </p:sp>
      </p:grpSp>
      <p:sp>
        <p:nvSpPr>
          <p:cNvPr id="35" name="Google Shape;1482;p29">
            <a:extLst>
              <a:ext uri="{FF2B5EF4-FFF2-40B4-BE49-F238E27FC236}">
                <a16:creationId xmlns:a16="http://schemas.microsoft.com/office/drawing/2014/main" id="{9A52DFB3-BD6C-4F85-A533-2623E96EA0E6}"/>
              </a:ext>
            </a:extLst>
          </p:cNvPr>
          <p:cNvSpPr txBox="1"/>
          <p:nvPr/>
        </p:nvSpPr>
        <p:spPr>
          <a:xfrm>
            <a:off x="1622760" y="1647348"/>
            <a:ext cx="6963276" cy="564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143" tIns="80143" rIns="80143" bIns="80143" anchor="t" anchorCtr="0">
            <a:spAutoFit/>
          </a:bodyPr>
          <a:lstStyle/>
          <a:p>
            <a:pPr lvl="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4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MQTT (Message Queuing Telemetry Transport)</a:t>
            </a:r>
            <a:r>
              <a:rPr lang="en-US" altLang="ko-KR" sz="2400" b="0" baseline="3000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[2]</a:t>
            </a:r>
            <a:endParaRPr lang="ko-KR" altLang="en-US" sz="2400" b="0" baseline="3000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</p:txBody>
      </p:sp>
      <p:sp>
        <p:nvSpPr>
          <p:cNvPr id="36" name="Google Shape;1488;p29">
            <a:extLst>
              <a:ext uri="{FF2B5EF4-FFF2-40B4-BE49-F238E27FC236}">
                <a16:creationId xmlns:a16="http://schemas.microsoft.com/office/drawing/2014/main" id="{05C1E74D-CEA1-4C05-A0AF-51A2B41EB407}"/>
              </a:ext>
            </a:extLst>
          </p:cNvPr>
          <p:cNvSpPr txBox="1"/>
          <p:nvPr/>
        </p:nvSpPr>
        <p:spPr>
          <a:xfrm>
            <a:off x="695146" y="2188601"/>
            <a:ext cx="7837294" cy="2086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0061" anchor="t" anchorCtr="0">
            <a:spAutoFit/>
          </a:bodyPr>
          <a:lstStyle/>
          <a:p>
            <a:pPr marL="431800" lvl="0" indent="-34290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Clr>
                <a:srgbClr val="464653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ISO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표준 발행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-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구독 기반의 메시지 송수신 프로토콜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.</a:t>
            </a:r>
          </a:p>
          <a:p>
            <a:pPr marL="431800" indent="-34290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Clr>
                <a:srgbClr val="464653"/>
              </a:buClr>
              <a:buSzPct val="70000"/>
              <a:buFont typeface="Wingdings" panose="05000000000000000000" pitchFamily="2" charset="2"/>
              <a:buChar char="l"/>
            </a:pP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디바이스가 네트워크에 연결 되어있지 않아도 사용가능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(Subscriber, Broker, Publisher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구조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)</a:t>
            </a:r>
          </a:p>
          <a:p>
            <a:pPr marL="546100" lvl="1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Clr>
                <a:srgbClr val="464653"/>
              </a:buClr>
              <a:buSzPct val="70000"/>
            </a:pPr>
            <a:r>
              <a:rPr lang="en-US" altLang="ko-KR" sz="1400" b="0" dirty="0" err="1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c.f</a:t>
            </a:r>
            <a:r>
              <a:rPr lang="en-US" altLang="ko-KR" sz="14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)</a:t>
            </a:r>
            <a:r>
              <a:rPr lang="ko-KR" altLang="en-US" sz="14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</a:t>
            </a:r>
            <a:r>
              <a:rPr lang="en-US" altLang="ko-KR" sz="14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HTTP : </a:t>
            </a:r>
            <a:r>
              <a:rPr lang="ko-KR" altLang="en-US" sz="14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클라이언트와 서버가 모두 온라인 상태여야만 데이터 전달 가능</a:t>
            </a:r>
            <a:endParaRPr lang="en-US" altLang="ko-KR" sz="14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431800" indent="-34290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Clr>
                <a:srgbClr val="464653"/>
              </a:buClr>
              <a:buSzPct val="70000"/>
              <a:buFont typeface="Wingdings" panose="05000000000000000000" pitchFamily="2" charset="2"/>
              <a:buChar char="l"/>
            </a:pP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MQTT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 클라이언트는 특정 조건이 충족될 때만 데이터 전송 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=&gt;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대역폭이 효율적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배터리소모 적음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,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통신에 대한 비용 절감</a:t>
            </a:r>
            <a:endParaRPr lang="en-US" altLang="ko-KR" sz="1800" b="0" dirty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  <a:p>
            <a:pPr marL="431800" indent="-34290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Clr>
                <a:srgbClr val="464653"/>
              </a:buClr>
              <a:buSzPct val="70000"/>
              <a:buFont typeface="Wingdings" panose="05000000000000000000" pitchFamily="2" charset="2"/>
              <a:buChar char="l"/>
            </a:pP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클라이언트에게 계정이름과 비밀번호 부여 </a:t>
            </a:r>
            <a:r>
              <a:rPr lang="en-US" altLang="ko-KR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=&gt; </a:t>
            </a:r>
            <a:r>
              <a:rPr lang="ko-KR" altLang="en-US" sz="1800" b="0" dirty="0">
                <a:latin typeface="LG Smart UI Regular" panose="020B0500000101010101" pitchFamily="50" charset="-127"/>
                <a:ea typeface="LG Smart UI Regular" panose="020B0500000101010101" pitchFamily="50" charset="-127"/>
              </a:rPr>
              <a:t>보안기능제공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DA39BE6-523F-4FA3-A170-84861E20E622}"/>
              </a:ext>
            </a:extLst>
          </p:cNvPr>
          <p:cNvGrpSpPr/>
          <p:nvPr/>
        </p:nvGrpSpPr>
        <p:grpSpPr>
          <a:xfrm>
            <a:off x="2251340" y="4200015"/>
            <a:ext cx="4724906" cy="2117724"/>
            <a:chOff x="1187624" y="1216319"/>
            <a:chExt cx="6552728" cy="2676466"/>
          </a:xfrm>
        </p:grpSpPr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320615F0-FAE4-45CE-B041-A4B09D551B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87624" y="1216319"/>
              <a:ext cx="6552728" cy="2676466"/>
            </a:xfrm>
            <a:prstGeom prst="rect">
              <a:avLst/>
            </a:prstGeom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9B3ECFB2-325A-4C5C-B111-571A63BD972F}"/>
                </a:ext>
              </a:extLst>
            </p:cNvPr>
            <p:cNvSpPr/>
            <p:nvPr/>
          </p:nvSpPr>
          <p:spPr>
            <a:xfrm>
              <a:off x="3491880" y="2351172"/>
              <a:ext cx="2448272" cy="648072"/>
            </a:xfrm>
            <a:prstGeom prst="rect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1954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479;p29">
            <a:extLst>
              <a:ext uri="{FF2B5EF4-FFF2-40B4-BE49-F238E27FC236}">
                <a16:creationId xmlns:a16="http://schemas.microsoft.com/office/drawing/2014/main" id="{EB0BD13F-1ACE-405D-A65D-CC9ACBD57C79}"/>
              </a:ext>
            </a:extLst>
          </p:cNvPr>
          <p:cNvSpPr/>
          <p:nvPr/>
        </p:nvSpPr>
        <p:spPr>
          <a:xfrm>
            <a:off x="251520" y="1580346"/>
            <a:ext cx="8568952" cy="4368934"/>
          </a:xfrm>
          <a:prstGeom prst="rect">
            <a:avLst/>
          </a:prstGeom>
          <a:solidFill>
            <a:srgbClr val="C9DAF8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endParaRPr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관련 기술 동향 조사 및 분석 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-  </a:t>
            </a:r>
            <a:r>
              <a:rPr lang="ko-KR" altLang="en-US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기반기술</a:t>
            </a:r>
            <a:r>
              <a:rPr lang="en-US" altLang="ko-KR" dirty="0">
                <a:latin typeface="LG Smart UI Bold" panose="020B0800000101010101" pitchFamily="50" charset="-127"/>
                <a:ea typeface="LG Smart UI Bold" panose="020B0800000101010101" pitchFamily="50" charset="-127"/>
              </a:rPr>
              <a:t>(3)</a:t>
            </a:r>
            <a:endParaRPr lang="ko-KR" altLang="en-US" dirty="0"/>
          </a:p>
        </p:txBody>
      </p:sp>
      <p:sp>
        <p:nvSpPr>
          <p:cNvPr id="4" name="Google Shape;1476;p29"/>
          <p:cNvSpPr txBox="1"/>
          <p:nvPr/>
        </p:nvSpPr>
        <p:spPr>
          <a:xfrm>
            <a:off x="1181694" y="3435055"/>
            <a:ext cx="97753" cy="31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0061" anchor="t" anchorCtr="0">
            <a:spAutoFit/>
          </a:bodyPr>
          <a:lstStyle/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endParaRPr b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sp>
        <p:nvSpPr>
          <p:cNvPr id="5" name="Google Shape;1477;p29"/>
          <p:cNvSpPr txBox="1"/>
          <p:nvPr/>
        </p:nvSpPr>
        <p:spPr>
          <a:xfrm>
            <a:off x="1181694" y="4704072"/>
            <a:ext cx="97753" cy="31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0061" anchor="t" anchorCtr="0">
            <a:spAutoFit/>
          </a:bodyPr>
          <a:lstStyle/>
          <a:p>
            <a:pPr algn="l">
              <a:lnSpc>
                <a:spcPct val="109709"/>
              </a:lnSpc>
              <a:spcBef>
                <a:spcPts val="0"/>
              </a:spcBef>
              <a:spcAft>
                <a:spcPts val="0"/>
              </a:spcAft>
            </a:pPr>
            <a:endParaRPr b="0"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484576" y="1160353"/>
            <a:ext cx="991080" cy="1044511"/>
            <a:chOff x="1187624" y="1217273"/>
            <a:chExt cx="991080" cy="1044511"/>
          </a:xfrm>
        </p:grpSpPr>
        <p:sp>
          <p:nvSpPr>
            <p:cNvPr id="8" name="Google Shape;1480;p29"/>
            <p:cNvSpPr/>
            <p:nvPr/>
          </p:nvSpPr>
          <p:spPr>
            <a:xfrm>
              <a:off x="1187624" y="1217273"/>
              <a:ext cx="991080" cy="1044511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l">
                <a:spcBef>
                  <a:spcPts val="0"/>
                </a:spcBef>
                <a:spcAft>
                  <a:spcPts val="0"/>
                </a:spcAft>
              </a:pPr>
              <a:endParaRPr sz="2800">
                <a:solidFill>
                  <a:srgbClr val="FFFFFF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endParaRPr>
            </a:p>
          </p:txBody>
        </p:sp>
        <p:sp>
          <p:nvSpPr>
            <p:cNvPr id="9" name="Google Shape;1481;p29"/>
            <p:cNvSpPr txBox="1"/>
            <p:nvPr/>
          </p:nvSpPr>
          <p:spPr>
            <a:xfrm>
              <a:off x="1398194" y="1469359"/>
              <a:ext cx="717044" cy="55396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l">
                <a:spcBef>
                  <a:spcPts val="0"/>
                </a:spcBef>
                <a:spcAft>
                  <a:spcPts val="0"/>
                </a:spcAft>
              </a:pPr>
              <a:r>
                <a:rPr lang="en-US" sz="2400" dirty="0">
                  <a:solidFill>
                    <a:srgbClr val="FFFFFF"/>
                  </a:solidFill>
                  <a:latin typeface="LG Smart UI Regular" panose="020B0500000101010101" pitchFamily="50" charset="-127"/>
                  <a:ea typeface="LG Smart UI Regular" panose="020B0500000101010101" pitchFamily="50" charset="-127"/>
                  <a:cs typeface="Bookman Old Style"/>
                  <a:sym typeface="Bookman Old Style"/>
                </a:rPr>
                <a:t>03</a:t>
              </a:r>
              <a:endParaRPr sz="2400" dirty="0">
                <a:solidFill>
                  <a:srgbClr val="FFFFFF"/>
                </a:solidFill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endParaRPr>
            </a:p>
          </p:txBody>
        </p:sp>
      </p:grpSp>
      <p:sp>
        <p:nvSpPr>
          <p:cNvPr id="10" name="Google Shape;1482;p29"/>
          <p:cNvSpPr txBox="1"/>
          <p:nvPr/>
        </p:nvSpPr>
        <p:spPr>
          <a:xfrm>
            <a:off x="707129" y="2132856"/>
            <a:ext cx="4533631" cy="564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143" tIns="80143" rIns="80143" bIns="80143" anchor="t" anchorCtr="0">
            <a:spAutoFit/>
          </a:bodyPr>
          <a:lstStyle/>
          <a:p>
            <a:pPr lvl="0" algn="l">
              <a:lnSpc>
                <a:spcPct val="109306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4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Edge Computing (</a:t>
            </a:r>
            <a:r>
              <a:rPr lang="ko-KR" altLang="en-US" sz="2400" b="0" dirty="0" err="1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엣지컴퓨팅</a:t>
            </a:r>
            <a:r>
              <a:rPr lang="en-US" altLang="ko-KR" sz="24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)</a:t>
            </a:r>
            <a:endParaRPr lang="ko-KR" altLang="en-US" sz="24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</p:txBody>
      </p:sp>
      <p:sp>
        <p:nvSpPr>
          <p:cNvPr id="11" name="Google Shape;1488;p29"/>
          <p:cNvSpPr txBox="1"/>
          <p:nvPr/>
        </p:nvSpPr>
        <p:spPr>
          <a:xfrm>
            <a:off x="395536" y="2839964"/>
            <a:ext cx="8229600" cy="2724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0061" anchor="t" anchorCtr="0">
            <a:spAutoFit/>
          </a:bodyPr>
          <a:lstStyle/>
          <a:p>
            <a:pPr marL="457200" lvl="0" indent="-368300" algn="just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  <a:buFont typeface="Bookman Old Style"/>
              <a:buChar char="●"/>
            </a:pP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응답 시간을 개선하고 대역폭을 절약하기 위해 필요한 곳에 연산과 데이터 스토리지를 도입하는 분산 컴퓨팅 패러다임의 하나</a:t>
            </a:r>
            <a:endParaRPr lang="en-US" altLang="ko-KR" sz="20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 marL="88900" lvl="0" algn="just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</a:pPr>
            <a:endParaRPr lang="en-US" altLang="ko-KR" sz="20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 marL="914400" lvl="1" indent="-368300" algn="just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  <a:buFont typeface="Bookman Old Style"/>
              <a:buChar char="●"/>
            </a:pP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Offloading – 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단말과 가까운 곳에 </a:t>
            </a: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Edge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두어 저전력으로 빠르게 응답 가능</a:t>
            </a:r>
            <a:endParaRPr lang="en-US" altLang="ko-KR" sz="20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 marL="914400" lvl="1" indent="-368300" algn="just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  <a:buFont typeface="Bookman Old Style"/>
              <a:buChar char="●"/>
            </a:pP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Scalability – Cloud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가 필요로 하는 정보만 도출하여 전송</a:t>
            </a:r>
            <a:endParaRPr lang="en-US" altLang="ko-KR" sz="20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 marL="914400" lvl="1" indent="-368300" algn="just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  <a:buFont typeface="Bookman Old Style"/>
              <a:buChar char="●"/>
            </a:pP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Privacy – Edge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에서 얻은 데이터에서 개인정보에 해당하는 것은 </a:t>
            </a:r>
            <a:r>
              <a:rPr lang="ko-KR" altLang="en-US" sz="2000" b="0" dirty="0" err="1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블러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처리하여 </a:t>
            </a: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Cloud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로 전송</a:t>
            </a:r>
            <a:endParaRPr lang="en-US" altLang="ko-KR" sz="2000" b="0" dirty="0">
              <a:latin typeface="LG Smart UI Regular" panose="020B0500000101010101" pitchFamily="50" charset="-127"/>
              <a:ea typeface="LG Smart UI Regular" panose="020B0500000101010101" pitchFamily="50" charset="-127"/>
              <a:cs typeface="Bookman Old Style"/>
              <a:sym typeface="Bookman Old Style"/>
            </a:endParaRPr>
          </a:p>
          <a:p>
            <a:pPr marL="914400" lvl="1" indent="-368300" algn="just">
              <a:lnSpc>
                <a:spcPct val="109306"/>
              </a:lnSpc>
              <a:spcBef>
                <a:spcPts val="0"/>
              </a:spcBef>
              <a:spcAft>
                <a:spcPts val="0"/>
              </a:spcAft>
              <a:buSzPts val="2200"/>
              <a:buFont typeface="Bookman Old Style"/>
              <a:buChar char="●"/>
            </a:pPr>
            <a:r>
              <a:rPr lang="en-US" altLang="ko-KR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Masking – Cloud </a:t>
            </a:r>
            <a:r>
              <a:rPr lang="ko-KR" altLang="en-US" sz="2000" b="0" dirty="0"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중단 혹은 네트워크 불량시에도 시스템 활용 가능</a:t>
            </a:r>
          </a:p>
        </p:txBody>
      </p:sp>
      <p:sp>
        <p:nvSpPr>
          <p:cNvPr id="12" name="제목 1"/>
          <p:cNvSpPr txBox="1">
            <a:spLocks/>
          </p:cNvSpPr>
          <p:nvPr/>
        </p:nvSpPr>
        <p:spPr bwMode="auto">
          <a:xfrm>
            <a:off x="609600" y="304800"/>
            <a:ext cx="82296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latinLnBrk="0" hangingPunct="0"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2pPr>
            <a:lvl3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3pPr>
            <a:lvl4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4pPr>
            <a:lvl5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5pPr>
            <a:lvl6pPr marL="4572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6pPr>
            <a:lvl7pPr marL="9144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7pPr>
            <a:lvl8pPr marL="13716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8pPr>
            <a:lvl9pPr marL="1828800" algn="l" rtl="0" fontAlgn="base" latinLnBrk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2"/>
                </a:solidFill>
                <a:latin typeface="Bookman Old Style" pitchFamily="18" charset="0"/>
                <a:ea typeface="돋움" pitchFamily="50" charset="-127"/>
              </a:defRPr>
            </a:lvl9pPr>
          </a:lstStyle>
          <a:p>
            <a:endParaRPr kumimoji="0" lang="ko-KR" altLang="en-US" b="0" dirty="0">
              <a:latin typeface="LG Smart UI Bold" panose="020B0800000101010101" pitchFamily="50" charset="-127"/>
              <a:ea typeface="LG Smart UI Bold" panose="020B080000010101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18857" y="7545"/>
            <a:ext cx="5725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0" dirty="0" err="1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엣지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RSU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를 통한 </a:t>
            </a:r>
            <a:r>
              <a:rPr lang="en-US" altLang="ko-KR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V2I </a:t>
            </a:r>
            <a:r>
              <a:rPr lang="ko-KR" altLang="en-US" sz="1800" b="0" dirty="0">
                <a:solidFill>
                  <a:srgbClr val="94949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G Smart UI Regular" panose="020B0500000101010101" pitchFamily="50" charset="-127"/>
                <a:ea typeface="LG Smart UI Regular" panose="020B0500000101010101" pitchFamily="50" charset="-127"/>
                <a:cs typeface="Bookman Old Style"/>
                <a:sym typeface="Bookman Old Style"/>
              </a:rPr>
              <a:t>통신시스템 구현 및 최적경로 탐색</a:t>
            </a:r>
            <a:endParaRPr lang="ko-KR" altLang="en-US" b="0" dirty="0">
              <a:solidFill>
                <a:srgbClr val="94949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G Smart UI Regular" panose="020B0500000101010101" pitchFamily="50" charset="-127"/>
              <a:ea typeface="LG Smart UI Regular" panose="020B05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76844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rigin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ppt/theme/themeOverride2.xml><?xml version="1.0" encoding="utf-8"?>
<a:themeOverride xmlns:a="http://schemas.openxmlformats.org/drawingml/2006/main">
  <a:clrScheme name="Origin">
    <a:dk1>
      <a:sysClr val="windowText" lastClr="000000"/>
    </a:dk1>
    <a:lt1>
      <a:sysClr val="window" lastClr="FFFFFF"/>
    </a:lt1>
    <a:dk2>
      <a:srgbClr val="464653"/>
    </a:dk2>
    <a:lt2>
      <a:srgbClr val="DDE9EC"/>
    </a:lt2>
    <a:accent1>
      <a:srgbClr val="727CA3"/>
    </a:accent1>
    <a:accent2>
      <a:srgbClr val="9FB8CD"/>
    </a:accent2>
    <a:accent3>
      <a:srgbClr val="D2DA7A"/>
    </a:accent3>
    <a:accent4>
      <a:srgbClr val="FADA7A"/>
    </a:accent4>
    <a:accent5>
      <a:srgbClr val="B88472"/>
    </a:accent5>
    <a:accent6>
      <a:srgbClr val="8E736A"/>
    </a:accent6>
    <a:hlink>
      <a:srgbClr val="B292CA"/>
    </a:hlink>
    <a:folHlink>
      <a:srgbClr val="6B56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49301</TotalTime>
  <Words>1738</Words>
  <Application>Microsoft Office PowerPoint</Application>
  <PresentationFormat>화면 슬라이드 쇼(4:3)</PresentationFormat>
  <Paragraphs>261</Paragraphs>
  <Slides>23</Slides>
  <Notes>21</Notes>
  <HiddenSlides>0</HiddenSlides>
  <MMClips>1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6" baseType="lpstr">
      <vt:lpstr>LG Smart UI Regular</vt:lpstr>
      <vt:lpstr>Calibri</vt:lpstr>
      <vt:lpstr>Gill Sans MT</vt:lpstr>
      <vt:lpstr>Symbol</vt:lpstr>
      <vt:lpstr>Palatino</vt:lpstr>
      <vt:lpstr>Helvetica</vt:lpstr>
      <vt:lpstr>굴림</vt:lpstr>
      <vt:lpstr>LG Smart UI Bold</vt:lpstr>
      <vt:lpstr>Wingdings 3</vt:lpstr>
      <vt:lpstr>Bookman Old Style</vt:lpstr>
      <vt:lpstr>Arial</vt:lpstr>
      <vt:lpstr>Wingdings</vt:lpstr>
      <vt:lpstr>Origin</vt:lpstr>
      <vt:lpstr>엣지 RSU를 통한 V2I 통신시스템 구현 및  최적경로 탐색</vt:lpstr>
      <vt:lpstr>Contents</vt:lpstr>
      <vt:lpstr>주제 소개 - 주제선정 이유</vt:lpstr>
      <vt:lpstr>주제 소개 - 주제선정 이유</vt:lpstr>
      <vt:lpstr>주제 소개 – 전체 시스템 아키텍쳐</vt:lpstr>
      <vt:lpstr>주제 소개 – 제공 서비스</vt:lpstr>
      <vt:lpstr>관련 기술 동향 조사 및 분석 -  기반기술(1)</vt:lpstr>
      <vt:lpstr>관련 기술 동향 조사 및 분석 -  기반기술(2)</vt:lpstr>
      <vt:lpstr>관련 기술 동향 조사 및 분석 -  기반기술(3)</vt:lpstr>
      <vt:lpstr>관련 기술 동향 조사 및 분석 -  기반기술(4)</vt:lpstr>
      <vt:lpstr>관련 기술 동향 조사 및 분석</vt:lpstr>
      <vt:lpstr>관련 기술 동향 조사 및 분석 -  경쟁기술(1)</vt:lpstr>
      <vt:lpstr>관련 기술 동향 조사 및 분석 -  경쟁기술(2)</vt:lpstr>
      <vt:lpstr>시스템 구조 – HW/SW 정보</vt:lpstr>
      <vt:lpstr>시스템 구조 - 시연 시나리오[경로 재설정]</vt:lpstr>
      <vt:lpstr>유스 케이스 다이어그램</vt:lpstr>
      <vt:lpstr>PowerPoint 프레젠테이션</vt:lpstr>
      <vt:lpstr>Sequence Diagram – 경로 재설정</vt:lpstr>
      <vt:lpstr>감사합니다.</vt:lpstr>
      <vt:lpstr>Q&amp;A</vt:lpstr>
      <vt:lpstr>PowerPoint 프레젠테이션</vt:lpstr>
      <vt:lpstr>PowerPoint 프레젠테이션</vt:lpstr>
      <vt:lpstr>PowerPoint 프레젠테이션</vt:lpstr>
    </vt:vector>
  </TitlesOfParts>
  <Company>RTOSLAB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checking</dc:title>
  <dc:creator>Saehwa Kim</dc:creator>
  <cp:lastModifiedBy>유진 이</cp:lastModifiedBy>
  <cp:revision>3514</cp:revision>
  <dcterms:created xsi:type="dcterms:W3CDTF">2003-09-17T10:36:12Z</dcterms:created>
  <dcterms:modified xsi:type="dcterms:W3CDTF">2021-03-24T06:31:01Z</dcterms:modified>
  <cp:contentStatus/>
</cp:coreProperties>
</file>

<file path=docProps/thumbnail.jpeg>
</file>